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83" r:id="rId3"/>
    <p:sldId id="285" r:id="rId4"/>
    <p:sldId id="286" r:id="rId5"/>
    <p:sldId id="287" r:id="rId6"/>
    <p:sldId id="288" r:id="rId7"/>
    <p:sldId id="289" r:id="rId8"/>
    <p:sldId id="290" r:id="rId9"/>
    <p:sldId id="294" r:id="rId10"/>
    <p:sldId id="295" r:id="rId11"/>
    <p:sldId id="296" r:id="rId12"/>
    <p:sldId id="297" r:id="rId13"/>
    <p:sldId id="298" r:id="rId14"/>
    <p:sldId id="299" r:id="rId15"/>
    <p:sldId id="300" r:id="rId16"/>
    <p:sldId id="302" r:id="rId17"/>
    <p:sldId id="303" r:id="rId18"/>
    <p:sldId id="305" r:id="rId19"/>
    <p:sldId id="262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FF9900"/>
    <a:srgbClr val="663300"/>
    <a:srgbClr val="894400"/>
    <a:srgbClr val="A45100"/>
    <a:srgbClr val="B75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004" autoAdjust="0"/>
    <p:restoredTop sz="94679" autoAdjust="0"/>
  </p:normalViewPr>
  <p:slideViewPr>
    <p:cSldViewPr>
      <p:cViewPr varScale="1">
        <p:scale>
          <a:sx n="58" d="100"/>
          <a:sy n="58" d="100"/>
        </p:scale>
        <p:origin x="-955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84E7865E-CB17-4973-957A-ABD8F05065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769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4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4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7C2496EA-20CE-44E8-A3E1-FF1E87F500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1229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457200" y="2363788"/>
            <a:ext cx="8153400" cy="1600200"/>
            <a:chOff x="288" y="1489"/>
            <a:chExt cx="5136" cy="1008"/>
          </a:xfrm>
        </p:grpSpPr>
        <p:sp>
          <p:nvSpPr>
            <p:cNvPr id="5" name="Arc 2"/>
            <p:cNvSpPr>
              <a:spLocks/>
            </p:cNvSpPr>
            <p:nvPr/>
          </p:nvSpPr>
          <p:spPr bwMode="invGray">
            <a:xfrm>
              <a:off x="3595" y="1489"/>
              <a:ext cx="1829" cy="1008"/>
            </a:xfrm>
            <a:custGeom>
              <a:avLst/>
              <a:gdLst>
                <a:gd name="T0" fmla="*/ 0 w 21912"/>
                <a:gd name="T1" fmla="*/ 0 h 43200"/>
                <a:gd name="T2" fmla="*/ 0 w 21912"/>
                <a:gd name="T3" fmla="*/ 0 h 43200"/>
                <a:gd name="T4" fmla="*/ 0 w 21912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Arc 3"/>
            <p:cNvSpPr>
              <a:spLocks/>
            </p:cNvSpPr>
            <p:nvPr/>
          </p:nvSpPr>
          <p:spPr bwMode="invGray">
            <a:xfrm>
              <a:off x="3548" y="1593"/>
              <a:ext cx="1831" cy="800"/>
            </a:xfrm>
            <a:custGeom>
              <a:avLst/>
              <a:gdLst>
                <a:gd name="T0" fmla="*/ 0 w 21924"/>
                <a:gd name="T1" fmla="*/ 0 h 43200"/>
                <a:gd name="T2" fmla="*/ 0 w 21924"/>
                <a:gd name="T3" fmla="*/ 0 h 43200"/>
                <a:gd name="T4" fmla="*/ 0 w 21924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Arc 4"/>
            <p:cNvSpPr>
              <a:spLocks/>
            </p:cNvSpPr>
            <p:nvPr/>
          </p:nvSpPr>
          <p:spPr bwMode="invGray">
            <a:xfrm>
              <a:off x="3521" y="1732"/>
              <a:ext cx="1830" cy="522"/>
            </a:xfrm>
            <a:custGeom>
              <a:avLst/>
              <a:gdLst>
                <a:gd name="T0" fmla="*/ 0 w 21925"/>
                <a:gd name="T1" fmla="*/ 0 h 43200"/>
                <a:gd name="T2" fmla="*/ 0 w 21925"/>
                <a:gd name="T3" fmla="*/ 0 h 43200"/>
                <a:gd name="T4" fmla="*/ 0 w 21925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AutoShape 5"/>
            <p:cNvSpPr>
              <a:spLocks noChangeArrowheads="1"/>
            </p:cNvSpPr>
            <p:nvPr/>
          </p:nvSpPr>
          <p:spPr bwMode="invGray">
            <a:xfrm>
              <a:off x="288" y="1940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47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8D2A9B-E4BD-402D-8BE0-875C019586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805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15 </a:t>
            </a:r>
            <a:r>
              <a:rPr lang="en-US" dirty="0"/>
              <a:t>- </a:t>
            </a:r>
            <a:fld id="{42651168-3CB8-4E13-A50E-76E7BFE076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513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15 </a:t>
            </a:r>
            <a:r>
              <a:rPr lang="en-US" dirty="0"/>
              <a:t>- </a:t>
            </a:r>
            <a:fld id="{E8AF4C58-AC31-409D-A30F-9FD961BFD9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297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15 </a:t>
            </a:r>
            <a:r>
              <a:rPr lang="en-US" dirty="0"/>
              <a:t>- </a:t>
            </a:r>
            <a:fld id="{F0D56DAA-8B71-4C7A-85A4-9B737AC139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466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15 </a:t>
            </a:r>
            <a:r>
              <a:rPr lang="en-US" dirty="0"/>
              <a:t>- </a:t>
            </a:r>
            <a:fld id="{31B8484D-7816-49D8-8FAE-B488092E16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530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15 </a:t>
            </a:r>
            <a:r>
              <a:rPr lang="en-US" dirty="0"/>
              <a:t>- </a:t>
            </a:r>
            <a:fld id="{A9B8FF3B-50C4-4C6F-A540-BC15CD80EA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407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15 </a:t>
            </a:r>
            <a:r>
              <a:rPr lang="en-US" dirty="0"/>
              <a:t>- </a:t>
            </a:r>
            <a:fld id="{ECF2ACD6-541F-44DD-870F-B1D959041E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606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15 </a:t>
            </a:r>
            <a:r>
              <a:rPr lang="en-US" dirty="0"/>
              <a:t>- </a:t>
            </a:r>
            <a:fld id="{D93E10B8-10BE-40FE-8AA3-3F6C5DA654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0006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15 </a:t>
            </a:r>
            <a:r>
              <a:rPr lang="en-US" dirty="0"/>
              <a:t>- </a:t>
            </a:r>
            <a:fld id="{37F94B6C-0F9E-4F1B-AFB7-72641E5297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788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15 </a:t>
            </a:r>
            <a:r>
              <a:rPr lang="en-US" dirty="0"/>
              <a:t>- </a:t>
            </a:r>
            <a:fld id="{4336AA7F-63AC-4B32-B3C1-2E2F98E86A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43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15 </a:t>
            </a:r>
            <a:r>
              <a:rPr lang="en-US" dirty="0"/>
              <a:t>- </a:t>
            </a:r>
            <a:fld id="{9BBD4977-14A5-4A5B-B3FE-F85C66E0AC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00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457200" y="533400"/>
            <a:ext cx="8153400" cy="1600200"/>
            <a:chOff x="288" y="625"/>
            <a:chExt cx="5136" cy="1008"/>
          </a:xfrm>
        </p:grpSpPr>
        <p:sp>
          <p:nvSpPr>
            <p:cNvPr id="1032" name="Arc 2"/>
            <p:cNvSpPr>
              <a:spLocks/>
            </p:cNvSpPr>
            <p:nvPr/>
          </p:nvSpPr>
          <p:spPr bwMode="invGray">
            <a:xfrm>
              <a:off x="3595" y="625"/>
              <a:ext cx="1829" cy="1008"/>
            </a:xfrm>
            <a:custGeom>
              <a:avLst/>
              <a:gdLst>
                <a:gd name="T0" fmla="*/ 0 w 21912"/>
                <a:gd name="T1" fmla="*/ 0 h 43200"/>
                <a:gd name="T2" fmla="*/ 0 w 21912"/>
                <a:gd name="T3" fmla="*/ 0 h 43200"/>
                <a:gd name="T4" fmla="*/ 0 w 21912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Arc 3"/>
            <p:cNvSpPr>
              <a:spLocks/>
            </p:cNvSpPr>
            <p:nvPr/>
          </p:nvSpPr>
          <p:spPr bwMode="invGray">
            <a:xfrm>
              <a:off x="3548" y="729"/>
              <a:ext cx="1831" cy="800"/>
            </a:xfrm>
            <a:custGeom>
              <a:avLst/>
              <a:gdLst>
                <a:gd name="T0" fmla="*/ 0 w 21924"/>
                <a:gd name="T1" fmla="*/ 0 h 43200"/>
                <a:gd name="T2" fmla="*/ 0 w 21924"/>
                <a:gd name="T3" fmla="*/ 0 h 43200"/>
                <a:gd name="T4" fmla="*/ 0 w 21924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" name="Arc 4"/>
            <p:cNvSpPr>
              <a:spLocks/>
            </p:cNvSpPr>
            <p:nvPr/>
          </p:nvSpPr>
          <p:spPr bwMode="invGray">
            <a:xfrm>
              <a:off x="3521" y="868"/>
              <a:ext cx="1830" cy="522"/>
            </a:xfrm>
            <a:custGeom>
              <a:avLst/>
              <a:gdLst>
                <a:gd name="T0" fmla="*/ 0 w 21925"/>
                <a:gd name="T1" fmla="*/ 0 h 43200"/>
                <a:gd name="T2" fmla="*/ 0 w 21925"/>
                <a:gd name="T3" fmla="*/ 0 h 43200"/>
                <a:gd name="T4" fmla="*/ 0 w 21925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" name="AutoShape 5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dirty="0" smtClean="0">
                <a:latin typeface="Arial" charset="0"/>
              </a:defRPr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15 </a:t>
            </a:r>
            <a:r>
              <a:rPr lang="en-US" dirty="0"/>
              <a:t>- </a:t>
            </a:r>
            <a:fld id="{0E7DFF66-7E54-4DBD-9C23-CFCC106DAD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5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43000"/>
            <a:ext cx="7772400" cy="1447800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Lecture 15</a:t>
            </a:r>
            <a:br>
              <a:rPr lang="en-US" dirty="0" smtClean="0"/>
            </a:br>
            <a:r>
              <a:rPr lang="en-US" dirty="0" smtClean="0"/>
              <a:t>Functions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733800"/>
            <a:ext cx="87630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 CSCI – 1900    Mathematics for Computer Science</a:t>
            </a:r>
          </a:p>
          <a:p>
            <a:pPr eaLnBrk="1" hangingPunct="1"/>
            <a:r>
              <a:rPr lang="en-US" dirty="0" smtClean="0"/>
              <a:t>Fall </a:t>
            </a:r>
            <a:r>
              <a:rPr lang="en-US" dirty="0" smtClean="0"/>
              <a:t>2014</a:t>
            </a:r>
          </a:p>
          <a:p>
            <a:pPr eaLnBrk="1" hangingPunct="1"/>
            <a:r>
              <a:rPr lang="en-US" dirty="0" smtClean="0"/>
              <a:t>Bill Pine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229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15 - </a:t>
            </a:r>
            <a:fld id="{0E8BE0FE-5327-4C95-AEEB-2B53CFA02BAE}" type="slidenum">
              <a:rPr lang="en-US" sz="1400" smtClean="0">
                <a:latin typeface="Arial" charset="0"/>
              </a:rPr>
              <a:pPr eaLnBrk="1" hangingPunct="1"/>
              <a:t>10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Composition</a:t>
            </a:r>
            <a:endParaRPr lang="en-US" sz="4000" smtClean="0"/>
          </a:p>
        </p:txBody>
      </p:sp>
      <p:sp>
        <p:nvSpPr>
          <p:cNvPr id="122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8153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800" smtClean="0"/>
              <a:t>If  </a:t>
            </a:r>
            <a:r>
              <a:rPr lang="en-GB" sz="2800" i="1" smtClean="0"/>
              <a:t>f</a:t>
            </a:r>
            <a:r>
              <a:rPr lang="en-GB" sz="2800" smtClean="0"/>
              <a:t> :  A </a:t>
            </a:r>
            <a:r>
              <a:rPr lang="en-GB" sz="2800" smtClean="0">
                <a:cs typeface="Times New Roman" pitchFamily="18" charset="0"/>
              </a:rPr>
              <a:t>→ B</a:t>
            </a:r>
            <a:r>
              <a:rPr lang="en-GB" sz="2800" smtClean="0"/>
              <a:t> and </a:t>
            </a:r>
            <a:r>
              <a:rPr lang="en-GB" sz="2800" i="1" smtClean="0"/>
              <a:t>g</a:t>
            </a:r>
            <a:r>
              <a:rPr lang="en-GB" sz="2800" smtClean="0"/>
              <a:t> :  B </a:t>
            </a:r>
            <a:r>
              <a:rPr lang="en-GB" sz="2800" smtClean="0">
                <a:cs typeface="Times New Roman" pitchFamily="18" charset="0"/>
              </a:rPr>
              <a:t>→ C</a:t>
            </a:r>
            <a:r>
              <a:rPr lang="en-GB" sz="2800" smtClean="0"/>
              <a:t>, then the composition of </a:t>
            </a:r>
            <a:r>
              <a:rPr lang="en-GB" sz="2800" i="1" smtClean="0"/>
              <a:t>f</a:t>
            </a:r>
            <a:r>
              <a:rPr lang="en-GB" sz="2800" smtClean="0"/>
              <a:t> and </a:t>
            </a:r>
            <a:r>
              <a:rPr lang="en-GB" sz="2800" i="1" smtClean="0"/>
              <a:t>g</a:t>
            </a:r>
            <a:r>
              <a:rPr lang="en-GB" sz="2800" smtClean="0"/>
              <a:t>,  (written as </a:t>
            </a:r>
            <a:r>
              <a:rPr lang="en-GB" sz="2800" i="1" smtClean="0"/>
              <a:t>g</a:t>
            </a:r>
            <a:r>
              <a:rPr lang="en-GB" sz="2800" smtClean="0"/>
              <a:t> </a:t>
            </a:r>
            <a:r>
              <a:rPr lang="en-GB" sz="2000" smtClean="0">
                <a:sym typeface="Symbol" pitchFamily="18" charset="2"/>
              </a:rPr>
              <a:t></a:t>
            </a:r>
            <a:r>
              <a:rPr lang="en-GB" sz="2800" smtClean="0"/>
              <a:t> </a:t>
            </a:r>
            <a:r>
              <a:rPr lang="en-GB" sz="2800" i="1" smtClean="0"/>
              <a:t>f )</a:t>
            </a:r>
            <a:r>
              <a:rPr lang="en-GB" sz="2800" smtClean="0"/>
              <a:t>, is a function</a:t>
            </a: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Let a </a:t>
            </a:r>
            <a:r>
              <a:rPr lang="en-GB" sz="2800" smtClean="0">
                <a:sym typeface="Symbol" pitchFamily="18" charset="2"/>
              </a:rPr>
              <a:t></a:t>
            </a:r>
            <a:r>
              <a:rPr lang="en-GB" sz="2800" smtClean="0"/>
              <a:t> Dom(</a:t>
            </a:r>
            <a:r>
              <a:rPr lang="en-GB" sz="2800" i="1" smtClean="0"/>
              <a:t>g</a:t>
            </a:r>
            <a:r>
              <a:rPr lang="en-GB" sz="2800" smtClean="0"/>
              <a:t> </a:t>
            </a:r>
            <a:r>
              <a:rPr lang="en-GB" sz="2000" smtClean="0">
                <a:sym typeface="Symbol" pitchFamily="18" charset="2"/>
              </a:rPr>
              <a:t></a:t>
            </a:r>
            <a:r>
              <a:rPr lang="en-GB" sz="2800" smtClean="0"/>
              <a:t> </a:t>
            </a:r>
            <a:r>
              <a:rPr lang="en-GB" sz="2800" i="1" smtClean="0"/>
              <a:t>f</a:t>
            </a:r>
            <a:r>
              <a:rPr lang="en-GB" sz="2800" smtClean="0"/>
              <a:t>).</a:t>
            </a:r>
            <a:endParaRPr lang="en-US" sz="2400" smtClean="0"/>
          </a:p>
          <a:p>
            <a:pPr lvl="1" eaLnBrk="1" hangingPunct="1">
              <a:lnSpc>
                <a:spcPct val="90000"/>
              </a:lnSpc>
            </a:pPr>
            <a:r>
              <a:rPr lang="en-GB" sz="2400" smtClean="0"/>
              <a:t>(</a:t>
            </a:r>
            <a:r>
              <a:rPr lang="en-GB" sz="2400" i="1" smtClean="0"/>
              <a:t>g</a:t>
            </a:r>
            <a:r>
              <a:rPr lang="en-GB" sz="2400" smtClean="0"/>
              <a:t> </a:t>
            </a:r>
            <a:r>
              <a:rPr lang="en-GB" sz="2000" smtClean="0">
                <a:sym typeface="Symbol" pitchFamily="18" charset="2"/>
              </a:rPr>
              <a:t></a:t>
            </a:r>
            <a:r>
              <a:rPr lang="en-GB" sz="2400" smtClean="0"/>
              <a:t> </a:t>
            </a:r>
            <a:r>
              <a:rPr lang="en-GB" sz="2400" i="1" smtClean="0"/>
              <a:t>f</a:t>
            </a:r>
            <a:r>
              <a:rPr lang="en-GB" sz="2400" smtClean="0"/>
              <a:t> )( a ) = </a:t>
            </a:r>
            <a:r>
              <a:rPr lang="en-GB" sz="2400" i="1" smtClean="0"/>
              <a:t>g</a:t>
            </a:r>
            <a:r>
              <a:rPr lang="en-GB" sz="2400" smtClean="0"/>
              <a:t>( </a:t>
            </a:r>
            <a:r>
              <a:rPr lang="en-GB" sz="2400" i="1" smtClean="0"/>
              <a:t>f </a:t>
            </a:r>
            <a:r>
              <a:rPr lang="en-GB" sz="2400" smtClean="0"/>
              <a:t>( a ) )</a:t>
            </a:r>
            <a:endParaRPr lang="en-US" sz="2000" smtClean="0"/>
          </a:p>
          <a:p>
            <a:pPr lvl="1" eaLnBrk="1" hangingPunct="1">
              <a:lnSpc>
                <a:spcPct val="90000"/>
              </a:lnSpc>
            </a:pPr>
            <a:r>
              <a:rPr lang="en-GB" sz="2400" smtClean="0"/>
              <a:t>Because  </a:t>
            </a:r>
            <a:r>
              <a:rPr lang="en-GB" sz="2400" i="1" smtClean="0"/>
              <a:t>f</a:t>
            </a:r>
            <a:r>
              <a:rPr lang="en-GB" sz="2400" smtClean="0"/>
              <a:t>( a ) maps to exactly one element, say b </a:t>
            </a:r>
            <a:r>
              <a:rPr lang="en-GB" sz="2400" smtClean="0">
                <a:sym typeface="Symbol" pitchFamily="18" charset="2"/>
              </a:rPr>
              <a:t></a:t>
            </a:r>
            <a:r>
              <a:rPr lang="en-GB" sz="2400" smtClean="0"/>
              <a:t> B</a:t>
            </a:r>
            <a:br>
              <a:rPr lang="en-GB" sz="2400" smtClean="0"/>
            </a:br>
            <a:r>
              <a:rPr lang="en-GB" sz="2400" smtClean="0"/>
              <a:t>		g( </a:t>
            </a:r>
            <a:r>
              <a:rPr lang="en-GB" sz="2400" i="1" smtClean="0"/>
              <a:t>f </a:t>
            </a:r>
            <a:r>
              <a:rPr lang="en-GB" sz="2400" smtClean="0"/>
              <a:t>(a ) ) = </a:t>
            </a:r>
            <a:r>
              <a:rPr lang="en-GB" sz="2400" i="1" smtClean="0"/>
              <a:t>g</a:t>
            </a:r>
            <a:r>
              <a:rPr lang="en-GB" sz="2400" smtClean="0"/>
              <a:t>( b )</a:t>
            </a:r>
            <a:endParaRPr lang="en-US" sz="2000" smtClean="0"/>
          </a:p>
          <a:p>
            <a:pPr lvl="1" eaLnBrk="1" hangingPunct="1">
              <a:lnSpc>
                <a:spcPct val="90000"/>
              </a:lnSpc>
            </a:pPr>
            <a:r>
              <a:rPr lang="en-GB" sz="2400" smtClean="0"/>
              <a:t>Because </a:t>
            </a:r>
            <a:r>
              <a:rPr lang="en-GB" sz="2400" i="1" smtClean="0"/>
              <a:t>g</a:t>
            </a:r>
            <a:r>
              <a:rPr lang="en-GB" sz="2400" smtClean="0"/>
              <a:t>( b ) maps to exactly one element, say c </a:t>
            </a:r>
            <a:r>
              <a:rPr lang="en-GB" sz="2400" smtClean="0">
                <a:sym typeface="Symbol" pitchFamily="18" charset="2"/>
              </a:rPr>
              <a:t></a:t>
            </a:r>
            <a:r>
              <a:rPr lang="en-GB" sz="2400" smtClean="0"/>
              <a:t> C</a:t>
            </a:r>
            <a:br>
              <a:rPr lang="en-GB" sz="2400" smtClean="0"/>
            </a:br>
            <a:r>
              <a:rPr lang="en-GB" sz="2400" smtClean="0"/>
              <a:t>		</a:t>
            </a:r>
            <a:r>
              <a:rPr lang="en-GB" sz="2400" i="1" smtClean="0"/>
              <a:t>g</a:t>
            </a:r>
            <a:r>
              <a:rPr lang="en-GB" sz="2400" smtClean="0"/>
              <a:t>( </a:t>
            </a:r>
            <a:r>
              <a:rPr lang="en-GB" sz="2400" i="1" smtClean="0"/>
              <a:t>f </a:t>
            </a:r>
            <a:r>
              <a:rPr lang="en-GB" sz="2400" smtClean="0"/>
              <a:t>(a) ) = c</a:t>
            </a:r>
            <a:endParaRPr lang="en-US" sz="2000" smtClean="0"/>
          </a:p>
          <a:p>
            <a:pPr lvl="1" eaLnBrk="1" hangingPunct="1">
              <a:lnSpc>
                <a:spcPct val="90000"/>
              </a:lnSpc>
            </a:pPr>
            <a:r>
              <a:rPr lang="en-GB" sz="2400" smtClean="0"/>
              <a:t>Thus for each a </a:t>
            </a:r>
            <a:r>
              <a:rPr lang="en-GB" sz="2400" smtClean="0">
                <a:sym typeface="Symbol" pitchFamily="18" charset="2"/>
              </a:rPr>
              <a:t> A,</a:t>
            </a:r>
            <a:r>
              <a:rPr lang="en-GB" sz="2400" smtClean="0"/>
              <a:t> (</a:t>
            </a:r>
            <a:r>
              <a:rPr lang="en-GB" sz="2400" i="1" smtClean="0"/>
              <a:t>g</a:t>
            </a:r>
            <a:r>
              <a:rPr lang="en-GB" sz="2400" smtClean="0"/>
              <a:t> </a:t>
            </a:r>
            <a:r>
              <a:rPr lang="en-GB" sz="2000" smtClean="0">
                <a:sym typeface="Symbol" pitchFamily="18" charset="2"/>
              </a:rPr>
              <a:t></a:t>
            </a:r>
            <a:r>
              <a:rPr lang="en-GB" sz="2400" smtClean="0"/>
              <a:t> </a:t>
            </a:r>
            <a:r>
              <a:rPr lang="en-GB" sz="2400" i="1" smtClean="0"/>
              <a:t>f</a:t>
            </a:r>
            <a:r>
              <a:rPr lang="en-GB" sz="2400" smtClean="0"/>
              <a:t> )(a) maps to exactly one element of C 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400" smtClean="0"/>
              <a:t>Therefore:     </a:t>
            </a:r>
            <a:r>
              <a:rPr lang="en-GB" sz="2400" i="1" smtClean="0"/>
              <a:t>g</a:t>
            </a:r>
            <a:r>
              <a:rPr lang="en-GB" sz="2400" smtClean="0"/>
              <a:t> </a:t>
            </a:r>
            <a:r>
              <a:rPr lang="en-GB" sz="2000" smtClean="0">
                <a:sym typeface="Symbol" pitchFamily="18" charset="2"/>
              </a:rPr>
              <a:t></a:t>
            </a:r>
            <a:r>
              <a:rPr lang="en-GB" sz="2400" smtClean="0"/>
              <a:t> </a:t>
            </a:r>
            <a:r>
              <a:rPr lang="en-GB" sz="2400" i="1" smtClean="0"/>
              <a:t>f</a:t>
            </a:r>
            <a:r>
              <a:rPr lang="en-GB" sz="2400" smtClean="0"/>
              <a:t>  is a function</a:t>
            </a:r>
            <a:endParaRPr lang="en-US" sz="240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15 - </a:t>
            </a:r>
            <a:fld id="{7016367B-D2D9-41BB-BB73-70AECF22AEC9}" type="slidenum">
              <a:rPr lang="en-US" sz="1400" smtClean="0">
                <a:latin typeface="Arial" charset="0"/>
              </a:rPr>
              <a:pPr eaLnBrk="1" hangingPunct="1"/>
              <a:t>11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Composition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A=B=C=Z,  </a:t>
            </a:r>
            <a:r>
              <a:rPr lang="en-GB" i="1" smtClean="0"/>
              <a:t>f</a:t>
            </a:r>
            <a:r>
              <a:rPr lang="en-GB" smtClean="0"/>
              <a:t> :  A </a:t>
            </a:r>
            <a:r>
              <a:rPr lang="en-GB" smtClean="0">
                <a:cs typeface="Times New Roman" pitchFamily="18" charset="0"/>
              </a:rPr>
              <a:t>→ B</a:t>
            </a:r>
            <a:r>
              <a:rPr lang="en-US" smtClean="0">
                <a:sym typeface="Symbol" pitchFamily="18" charset="2"/>
              </a:rPr>
              <a:t>,  and </a:t>
            </a:r>
            <a:r>
              <a:rPr lang="en-GB" i="1" smtClean="0"/>
              <a:t>g</a:t>
            </a:r>
            <a:r>
              <a:rPr lang="en-GB" smtClean="0"/>
              <a:t> :  B </a:t>
            </a:r>
            <a:r>
              <a:rPr lang="en-GB" smtClean="0">
                <a:cs typeface="Times New Roman" pitchFamily="18" charset="0"/>
              </a:rPr>
              <a:t>→ C</a:t>
            </a:r>
            <a:endParaRPr lang="en-US" smtClean="0">
              <a:sym typeface="Symbol" pitchFamily="18" charset="2"/>
            </a:endParaRPr>
          </a:p>
          <a:p>
            <a:pPr eaLnBrk="1" hangingPunct="1"/>
            <a:r>
              <a:rPr lang="en-US" i="1" smtClean="0">
                <a:sym typeface="Symbol" pitchFamily="18" charset="2"/>
              </a:rPr>
              <a:t>f </a:t>
            </a:r>
            <a:r>
              <a:rPr lang="en-US" smtClean="0">
                <a:sym typeface="Symbol" pitchFamily="18" charset="2"/>
              </a:rPr>
              <a:t>(a) = a+1,  </a:t>
            </a:r>
            <a:r>
              <a:rPr lang="en-US" i="1" smtClean="0">
                <a:sym typeface="Symbol" pitchFamily="18" charset="2"/>
              </a:rPr>
              <a:t>g</a:t>
            </a:r>
            <a:r>
              <a:rPr lang="en-US" smtClean="0">
                <a:sym typeface="Symbol" pitchFamily="18" charset="2"/>
              </a:rPr>
              <a:t>(b)=2b</a:t>
            </a:r>
          </a:p>
          <a:p>
            <a:pPr eaLnBrk="1" hangingPunct="1"/>
            <a:r>
              <a:rPr lang="en-US" smtClean="0">
                <a:sym typeface="Symbol" pitchFamily="18" charset="2"/>
              </a:rPr>
              <a:t>Ex:  g </a:t>
            </a:r>
            <a:r>
              <a:rPr lang="en-GB" sz="2400" smtClean="0">
                <a:sym typeface="Symbol" pitchFamily="18" charset="2"/>
              </a:rPr>
              <a:t></a:t>
            </a:r>
            <a:r>
              <a:rPr lang="en-US" smtClean="0">
                <a:sym typeface="Symbol" pitchFamily="18" charset="2"/>
              </a:rPr>
              <a:t> f (3)= g( f(3) ) = g( 4)= 8</a:t>
            </a:r>
          </a:p>
          <a:p>
            <a:pPr eaLnBrk="1" hangingPunct="1"/>
            <a:r>
              <a:rPr lang="en-US" smtClean="0">
                <a:sym typeface="Symbol" pitchFamily="18" charset="2"/>
              </a:rPr>
              <a:t>g </a:t>
            </a:r>
            <a:r>
              <a:rPr lang="en-GB" sz="2400" smtClean="0">
                <a:sym typeface="Symbol" pitchFamily="18" charset="2"/>
              </a:rPr>
              <a:t></a:t>
            </a:r>
            <a:r>
              <a:rPr lang="en-US" smtClean="0">
                <a:sym typeface="Symbol" pitchFamily="18" charset="2"/>
              </a:rPr>
              <a:t> f(a)= g( f(a) ) = g( a+1)  = 2(a+1) =2a +2</a:t>
            </a:r>
            <a:endParaRPr lang="en-US" smtClean="0"/>
          </a:p>
        </p:txBody>
      </p:sp>
      <p:sp>
        <p:nvSpPr>
          <p:cNvPr id="13319" name="Oval 4"/>
          <p:cNvSpPr>
            <a:spLocks noChangeArrowheads="1"/>
          </p:cNvSpPr>
          <p:nvPr/>
        </p:nvSpPr>
        <p:spPr bwMode="auto">
          <a:xfrm>
            <a:off x="685800" y="4648200"/>
            <a:ext cx="1905000" cy="1447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Oval 5"/>
          <p:cNvSpPr>
            <a:spLocks noChangeArrowheads="1"/>
          </p:cNvSpPr>
          <p:nvPr/>
        </p:nvSpPr>
        <p:spPr bwMode="auto">
          <a:xfrm>
            <a:off x="3733800" y="4648200"/>
            <a:ext cx="1905000" cy="1447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1" name="Oval 6"/>
          <p:cNvSpPr>
            <a:spLocks noChangeArrowheads="1"/>
          </p:cNvSpPr>
          <p:nvPr/>
        </p:nvSpPr>
        <p:spPr bwMode="auto">
          <a:xfrm>
            <a:off x="6553200" y="4495800"/>
            <a:ext cx="1905000" cy="1447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Text Box 7"/>
          <p:cNvSpPr txBox="1">
            <a:spLocks noChangeArrowheads="1"/>
          </p:cNvSpPr>
          <p:nvPr/>
        </p:nvSpPr>
        <p:spPr bwMode="auto">
          <a:xfrm>
            <a:off x="1066800" y="5105400"/>
            <a:ext cx="1066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>
                <a:latin typeface="Arial" charset="0"/>
              </a:rPr>
              <a:t>A</a:t>
            </a:r>
          </a:p>
        </p:txBody>
      </p:sp>
      <p:sp>
        <p:nvSpPr>
          <p:cNvPr id="13323" name="Text Box 8"/>
          <p:cNvSpPr txBox="1">
            <a:spLocks noChangeArrowheads="1"/>
          </p:cNvSpPr>
          <p:nvPr/>
        </p:nvSpPr>
        <p:spPr bwMode="auto">
          <a:xfrm>
            <a:off x="4114800" y="5029200"/>
            <a:ext cx="1066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>
                <a:latin typeface="Arial" charset="0"/>
              </a:rPr>
              <a:t>B</a:t>
            </a:r>
          </a:p>
        </p:txBody>
      </p:sp>
      <p:sp>
        <p:nvSpPr>
          <p:cNvPr id="13324" name="Text Box 9"/>
          <p:cNvSpPr txBox="1">
            <a:spLocks noChangeArrowheads="1"/>
          </p:cNvSpPr>
          <p:nvPr/>
        </p:nvSpPr>
        <p:spPr bwMode="auto">
          <a:xfrm>
            <a:off x="7010400" y="4953000"/>
            <a:ext cx="1066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>
                <a:latin typeface="Arial" charset="0"/>
              </a:rPr>
              <a:t>C</a:t>
            </a:r>
          </a:p>
        </p:txBody>
      </p:sp>
      <p:sp>
        <p:nvSpPr>
          <p:cNvPr id="13325" name="Line 10"/>
          <p:cNvSpPr>
            <a:spLocks noChangeShapeType="1"/>
          </p:cNvSpPr>
          <p:nvPr/>
        </p:nvSpPr>
        <p:spPr bwMode="auto">
          <a:xfrm>
            <a:off x="2590800" y="5410200"/>
            <a:ext cx="1143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6" name="Line 11"/>
          <p:cNvSpPr>
            <a:spLocks noChangeShapeType="1"/>
          </p:cNvSpPr>
          <p:nvPr/>
        </p:nvSpPr>
        <p:spPr bwMode="auto">
          <a:xfrm>
            <a:off x="5638800" y="5334000"/>
            <a:ext cx="9144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7" name="Text Box 12"/>
          <p:cNvSpPr txBox="1">
            <a:spLocks noChangeArrowheads="1"/>
          </p:cNvSpPr>
          <p:nvPr/>
        </p:nvSpPr>
        <p:spPr bwMode="auto">
          <a:xfrm>
            <a:off x="2743200" y="5029200"/>
            <a:ext cx="68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latin typeface="Arial" charset="0"/>
              </a:rPr>
              <a:t>f</a:t>
            </a:r>
          </a:p>
        </p:txBody>
      </p:sp>
      <p:sp>
        <p:nvSpPr>
          <p:cNvPr id="13328" name="Text Box 13"/>
          <p:cNvSpPr txBox="1">
            <a:spLocks noChangeArrowheads="1"/>
          </p:cNvSpPr>
          <p:nvPr/>
        </p:nvSpPr>
        <p:spPr bwMode="auto">
          <a:xfrm>
            <a:off x="5943600" y="48768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latin typeface="Arial" charset="0"/>
              </a:rPr>
              <a:t>g</a:t>
            </a:r>
          </a:p>
        </p:txBody>
      </p:sp>
      <p:sp>
        <p:nvSpPr>
          <p:cNvPr id="13329" name="Freeform 14"/>
          <p:cNvSpPr>
            <a:spLocks/>
          </p:cNvSpPr>
          <p:nvPr/>
        </p:nvSpPr>
        <p:spPr bwMode="auto">
          <a:xfrm>
            <a:off x="2057400" y="4076700"/>
            <a:ext cx="5029200" cy="647700"/>
          </a:xfrm>
          <a:custGeom>
            <a:avLst/>
            <a:gdLst>
              <a:gd name="T0" fmla="*/ 0 w 3168"/>
              <a:gd name="T1" fmla="*/ 2147483647 h 408"/>
              <a:gd name="T2" fmla="*/ 2147483647 w 3168"/>
              <a:gd name="T3" fmla="*/ 2147483647 h 408"/>
              <a:gd name="T4" fmla="*/ 2147483647 w 3168"/>
              <a:gd name="T5" fmla="*/ 2147483647 h 408"/>
              <a:gd name="T6" fmla="*/ 0 60000 65536"/>
              <a:gd name="T7" fmla="*/ 0 60000 65536"/>
              <a:gd name="T8" fmla="*/ 0 60000 65536"/>
              <a:gd name="T9" fmla="*/ 0 w 3168"/>
              <a:gd name="T10" fmla="*/ 0 h 408"/>
              <a:gd name="T11" fmla="*/ 3168 w 3168"/>
              <a:gd name="T12" fmla="*/ 408 h 4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68" h="408">
                <a:moveTo>
                  <a:pt x="0" y="408"/>
                </a:moveTo>
                <a:cubicBezTo>
                  <a:pt x="552" y="228"/>
                  <a:pt x="1104" y="48"/>
                  <a:pt x="1632" y="24"/>
                </a:cubicBezTo>
                <a:cubicBezTo>
                  <a:pt x="2160" y="0"/>
                  <a:pt x="2904" y="224"/>
                  <a:pt x="3168" y="264"/>
                </a:cubicBezTo>
              </a:path>
            </a:pathLst>
          </a:custGeom>
          <a:noFill/>
          <a:ln w="76200" cmpd="sng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0" name="Text Box 15"/>
          <p:cNvSpPr txBox="1">
            <a:spLocks noChangeArrowheads="1"/>
          </p:cNvSpPr>
          <p:nvPr/>
        </p:nvSpPr>
        <p:spPr bwMode="auto">
          <a:xfrm>
            <a:off x="4343400" y="41148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i="1">
                <a:latin typeface="Arial" charset="0"/>
                <a:sym typeface="Symbol" pitchFamily="18" charset="2"/>
              </a:rPr>
              <a:t>g </a:t>
            </a:r>
            <a:r>
              <a:rPr lang="en-GB" sz="2000">
                <a:sym typeface="Symbol" pitchFamily="18" charset="2"/>
              </a:rPr>
              <a:t></a:t>
            </a:r>
            <a:r>
              <a:rPr lang="en-US">
                <a:sym typeface="Symbol" pitchFamily="18" charset="2"/>
              </a:rPr>
              <a:t> </a:t>
            </a:r>
            <a:r>
              <a:rPr lang="en-US" sz="1800" i="1">
                <a:latin typeface="Arial" charset="0"/>
                <a:sym typeface="Symbol" pitchFamily="18" charset="2"/>
              </a:rPr>
              <a:t>f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15 - </a:t>
            </a:r>
            <a:fld id="{3427829F-4962-49DA-A622-05EE14DA3AB0}" type="slidenum">
              <a:rPr lang="en-US" sz="1400" smtClean="0">
                <a:latin typeface="Arial" charset="0"/>
              </a:rPr>
              <a:pPr eaLnBrk="1" hangingPunct="1"/>
              <a:t>12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Special Types of Functions</a:t>
            </a:r>
            <a:endParaRPr lang="en-US" sz="4000" smtClean="0"/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800" i="1" dirty="0" smtClean="0"/>
              <a:t>f </a:t>
            </a:r>
            <a:r>
              <a:rPr lang="en-GB" sz="2800" dirty="0" smtClean="0"/>
              <a:t>:  A </a:t>
            </a:r>
            <a:r>
              <a:rPr lang="en-GB" sz="2800" dirty="0" smtClean="0">
                <a:cs typeface="Times New Roman" pitchFamily="18" charset="0"/>
              </a:rPr>
              <a:t>→ B</a:t>
            </a:r>
            <a:r>
              <a:rPr lang="en-GB" sz="2800" dirty="0" smtClean="0"/>
              <a:t> is “</a:t>
            </a:r>
            <a:r>
              <a:rPr lang="en-GB" sz="2800" i="1" dirty="0" smtClean="0">
                <a:solidFill>
                  <a:schemeClr val="tx2"/>
                </a:solidFill>
              </a:rPr>
              <a:t>everywhere defined </a:t>
            </a:r>
            <a:r>
              <a:rPr lang="en-GB" sz="2800" dirty="0" smtClean="0"/>
              <a:t>” if 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400" dirty="0" smtClean="0"/>
              <a:t>Dom(</a:t>
            </a:r>
            <a:r>
              <a:rPr lang="en-GB" sz="2400" i="1" dirty="0" smtClean="0"/>
              <a:t>f )</a:t>
            </a:r>
            <a:r>
              <a:rPr lang="en-GB" sz="2400" dirty="0" smtClean="0"/>
              <a:t> = A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</a:pPr>
            <a:r>
              <a:rPr lang="en-GB" sz="2800" i="1" dirty="0" smtClean="0"/>
              <a:t>f</a:t>
            </a:r>
            <a:r>
              <a:rPr lang="en-GB" sz="2800" dirty="0" smtClean="0"/>
              <a:t> :  A </a:t>
            </a:r>
            <a:r>
              <a:rPr lang="en-GB" sz="2800" dirty="0" smtClean="0">
                <a:cs typeface="Times New Roman" pitchFamily="18" charset="0"/>
              </a:rPr>
              <a:t>→ B</a:t>
            </a:r>
            <a:r>
              <a:rPr lang="en-GB" sz="2800" dirty="0" smtClean="0"/>
              <a:t> is “</a:t>
            </a:r>
            <a:r>
              <a:rPr lang="en-GB" sz="2800" i="1" dirty="0" smtClean="0">
                <a:solidFill>
                  <a:schemeClr val="tx2"/>
                </a:solidFill>
              </a:rPr>
              <a:t>onto</a:t>
            </a:r>
            <a:r>
              <a:rPr lang="en-GB" sz="2800" dirty="0" smtClean="0"/>
              <a:t>” if 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400" dirty="0" smtClean="0"/>
              <a:t>Ran(</a:t>
            </a:r>
            <a:r>
              <a:rPr lang="en-GB" sz="2400" i="1" dirty="0" smtClean="0"/>
              <a:t>f )</a:t>
            </a:r>
            <a:r>
              <a:rPr lang="en-GB" sz="2400" dirty="0" smtClean="0"/>
              <a:t> = B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</a:pPr>
            <a:r>
              <a:rPr lang="en-GB" sz="2800" i="1" dirty="0" smtClean="0"/>
              <a:t>f</a:t>
            </a:r>
            <a:r>
              <a:rPr lang="en-GB" sz="2800" dirty="0" smtClean="0"/>
              <a:t> :  A </a:t>
            </a:r>
            <a:r>
              <a:rPr lang="en-GB" sz="2800" dirty="0" smtClean="0">
                <a:cs typeface="Times New Roman" pitchFamily="18" charset="0"/>
              </a:rPr>
              <a:t>→ B</a:t>
            </a:r>
            <a:r>
              <a:rPr lang="en-GB" sz="2800" dirty="0" smtClean="0"/>
              <a:t> is “</a:t>
            </a:r>
            <a:r>
              <a:rPr lang="en-GB" sz="2800" i="1" dirty="0" smtClean="0">
                <a:solidFill>
                  <a:schemeClr val="tx2"/>
                </a:solidFill>
              </a:rPr>
              <a:t>one-to-one</a:t>
            </a:r>
            <a:r>
              <a:rPr lang="en-GB" sz="2800" dirty="0" smtClean="0"/>
              <a:t>” if 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400" dirty="0" smtClean="0"/>
              <a:t>It is impossible to have </a:t>
            </a:r>
            <a:r>
              <a:rPr lang="en-GB" sz="2400" i="1" dirty="0" smtClean="0"/>
              <a:t>f </a:t>
            </a:r>
            <a:r>
              <a:rPr lang="en-GB" sz="2400" dirty="0" smtClean="0"/>
              <a:t>(a) = </a:t>
            </a:r>
            <a:r>
              <a:rPr lang="en-GB" sz="2400" i="1" dirty="0" smtClean="0"/>
              <a:t>f </a:t>
            </a:r>
            <a:r>
              <a:rPr lang="en-GB" sz="2400" dirty="0" smtClean="0"/>
              <a:t>(a')  if a </a:t>
            </a:r>
            <a:r>
              <a:rPr lang="en-GB" sz="2400" dirty="0" smtClean="0">
                <a:sym typeface="Symbol" pitchFamily="18" charset="2"/>
              </a:rPr>
              <a:t></a:t>
            </a:r>
            <a:r>
              <a:rPr lang="en-GB" sz="2400" dirty="0" smtClean="0"/>
              <a:t> a ' </a:t>
            </a:r>
            <a:br>
              <a:rPr lang="en-GB" sz="2400" dirty="0" smtClean="0"/>
            </a:br>
            <a:r>
              <a:rPr lang="en-GB" sz="2400" dirty="0" smtClean="0"/>
              <a:t>i.e., if </a:t>
            </a:r>
            <a:r>
              <a:rPr lang="en-GB" sz="2400" i="1" dirty="0" smtClean="0"/>
              <a:t>f </a:t>
            </a:r>
            <a:r>
              <a:rPr lang="en-GB" sz="2400" dirty="0" smtClean="0"/>
              <a:t>(a) = </a:t>
            </a:r>
            <a:r>
              <a:rPr lang="en-GB" sz="2400" i="1" dirty="0" smtClean="0"/>
              <a:t>f </a:t>
            </a:r>
            <a:r>
              <a:rPr lang="en-GB" sz="2400" dirty="0" smtClean="0"/>
              <a:t>(a'), then  a = a'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</a:pPr>
            <a:r>
              <a:rPr lang="en-GB" sz="2800" i="1" dirty="0" smtClean="0"/>
              <a:t>f</a:t>
            </a:r>
            <a:r>
              <a:rPr lang="en-GB" sz="2800" dirty="0" smtClean="0"/>
              <a:t> :  A </a:t>
            </a:r>
            <a:r>
              <a:rPr lang="en-GB" sz="2800" dirty="0" smtClean="0">
                <a:cs typeface="Times New Roman" pitchFamily="18" charset="0"/>
              </a:rPr>
              <a:t>→ B</a:t>
            </a:r>
            <a:r>
              <a:rPr lang="en-GB" sz="2800" dirty="0" smtClean="0"/>
              <a:t> is “</a:t>
            </a:r>
            <a:r>
              <a:rPr lang="en-GB" sz="2800" i="1" dirty="0" smtClean="0">
                <a:solidFill>
                  <a:schemeClr val="tx2"/>
                </a:solidFill>
              </a:rPr>
              <a:t>invertible</a:t>
            </a:r>
            <a:r>
              <a:rPr lang="en-GB" sz="2800" dirty="0" smtClean="0"/>
              <a:t>” if 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400" dirty="0" smtClean="0"/>
              <a:t>Its inverse,  </a:t>
            </a:r>
            <a:r>
              <a:rPr lang="en-GB" sz="2400" i="1" dirty="0" smtClean="0"/>
              <a:t>f </a:t>
            </a:r>
            <a:r>
              <a:rPr lang="en-GB" sz="2400" baseline="30000" dirty="0" smtClean="0"/>
              <a:t>-1</a:t>
            </a:r>
            <a:r>
              <a:rPr lang="en-GB" sz="2400" dirty="0" smtClean="0"/>
              <a:t> , is also a function </a:t>
            </a:r>
            <a:br>
              <a:rPr lang="en-GB" sz="2400" dirty="0" smtClean="0"/>
            </a:br>
            <a:r>
              <a:rPr lang="en-GB" sz="2400" dirty="0" smtClean="0"/>
              <a:t>(Note,  </a:t>
            </a:r>
            <a:r>
              <a:rPr lang="en-GB" sz="2400" i="1" dirty="0" smtClean="0"/>
              <a:t>f </a:t>
            </a:r>
            <a:r>
              <a:rPr lang="en-GB" sz="2400" baseline="30000" dirty="0" smtClean="0"/>
              <a:t>-1</a:t>
            </a:r>
            <a:r>
              <a:rPr lang="en-GB" sz="2400" dirty="0" smtClean="0"/>
              <a:t> is simply the reversing of the ordered pairs)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15 - </a:t>
            </a:r>
            <a:fld id="{5B314D24-CFFA-4989-A9C2-F61713EF7109}" type="slidenum">
              <a:rPr lang="en-US" sz="1400" smtClean="0">
                <a:latin typeface="Arial" charset="0"/>
              </a:rPr>
              <a:pPr eaLnBrk="1" hangingPunct="1"/>
              <a:t>13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696200" cy="660400"/>
          </a:xfrm>
        </p:spPr>
        <p:txBody>
          <a:bodyPr/>
          <a:lstStyle/>
          <a:p>
            <a:pPr eaLnBrk="1" hangingPunct="1"/>
            <a:r>
              <a:rPr lang="en-US" sz="4000" smtClean="0"/>
              <a:t>Onto Functions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1800" smtClean="0"/>
          </a:p>
          <a:p>
            <a:pPr eaLnBrk="1" hangingPunct="1"/>
            <a:r>
              <a:rPr lang="en-US" smtClean="0"/>
              <a:t>If Ran(f)=B, then f is </a:t>
            </a:r>
            <a:r>
              <a:rPr lang="en-US" i="1" smtClean="0">
                <a:solidFill>
                  <a:schemeClr val="tx2"/>
                </a:solidFill>
              </a:rPr>
              <a:t>onto</a:t>
            </a:r>
          </a:p>
        </p:txBody>
      </p:sp>
      <p:grpSp>
        <p:nvGrpSpPr>
          <p:cNvPr id="15367" name="Group 4"/>
          <p:cNvGrpSpPr>
            <a:grpSpLocks/>
          </p:cNvGrpSpPr>
          <p:nvPr/>
        </p:nvGrpSpPr>
        <p:grpSpPr bwMode="auto">
          <a:xfrm>
            <a:off x="5532438" y="2546350"/>
            <a:ext cx="1981200" cy="3352800"/>
            <a:chOff x="576" y="1728"/>
            <a:chExt cx="1248" cy="2112"/>
          </a:xfrm>
        </p:grpSpPr>
        <p:grpSp>
          <p:nvGrpSpPr>
            <p:cNvPr id="15405" name="Group 5"/>
            <p:cNvGrpSpPr>
              <a:grpSpLocks/>
            </p:cNvGrpSpPr>
            <p:nvPr/>
          </p:nvGrpSpPr>
          <p:grpSpPr bwMode="auto">
            <a:xfrm>
              <a:off x="576" y="1728"/>
              <a:ext cx="1248" cy="1632"/>
              <a:chOff x="816" y="2112"/>
              <a:chExt cx="1248" cy="1632"/>
            </a:xfrm>
          </p:grpSpPr>
          <p:sp>
            <p:nvSpPr>
              <p:cNvPr id="15410" name="Line 6"/>
              <p:cNvSpPr>
                <a:spLocks noChangeShapeType="1"/>
              </p:cNvSpPr>
              <p:nvPr/>
            </p:nvSpPr>
            <p:spPr bwMode="auto">
              <a:xfrm flipV="1">
                <a:off x="1152" y="2832"/>
                <a:ext cx="528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5411" name="Group 7"/>
              <p:cNvGrpSpPr>
                <a:grpSpLocks/>
              </p:cNvGrpSpPr>
              <p:nvPr/>
            </p:nvGrpSpPr>
            <p:grpSpPr bwMode="auto">
              <a:xfrm>
                <a:off x="816" y="2112"/>
                <a:ext cx="1248" cy="1632"/>
                <a:chOff x="816" y="2112"/>
                <a:chExt cx="1248" cy="1632"/>
              </a:xfrm>
            </p:grpSpPr>
            <p:grpSp>
              <p:nvGrpSpPr>
                <p:cNvPr id="15412" name="Group 8"/>
                <p:cNvGrpSpPr>
                  <a:grpSpLocks/>
                </p:cNvGrpSpPr>
                <p:nvPr/>
              </p:nvGrpSpPr>
              <p:grpSpPr bwMode="auto">
                <a:xfrm>
                  <a:off x="816" y="2112"/>
                  <a:ext cx="336" cy="288"/>
                  <a:chOff x="816" y="2112"/>
                  <a:chExt cx="336" cy="288"/>
                </a:xfrm>
              </p:grpSpPr>
              <p:sp>
                <p:nvSpPr>
                  <p:cNvPr id="15437" name="Oval 9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2112"/>
                    <a:ext cx="336" cy="288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438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12" y="2160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sz="1800">
                        <a:latin typeface="Arial" charset="0"/>
                      </a:rPr>
                      <a:t>1</a:t>
                    </a:r>
                  </a:p>
                </p:txBody>
              </p:sp>
            </p:grpSp>
            <p:grpSp>
              <p:nvGrpSpPr>
                <p:cNvPr id="15413" name="Group 11"/>
                <p:cNvGrpSpPr>
                  <a:grpSpLocks/>
                </p:cNvGrpSpPr>
                <p:nvPr/>
              </p:nvGrpSpPr>
              <p:grpSpPr bwMode="auto">
                <a:xfrm>
                  <a:off x="816" y="2592"/>
                  <a:ext cx="336" cy="288"/>
                  <a:chOff x="816" y="2112"/>
                  <a:chExt cx="336" cy="288"/>
                </a:xfrm>
              </p:grpSpPr>
              <p:sp>
                <p:nvSpPr>
                  <p:cNvPr id="15435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2112"/>
                    <a:ext cx="336" cy="288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436" name="Text Box 1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12" y="2160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sz="1800">
                        <a:latin typeface="Arial" charset="0"/>
                      </a:rPr>
                      <a:t>2</a:t>
                    </a:r>
                  </a:p>
                </p:txBody>
              </p:sp>
            </p:grpSp>
            <p:grpSp>
              <p:nvGrpSpPr>
                <p:cNvPr id="15414" name="Group 14"/>
                <p:cNvGrpSpPr>
                  <a:grpSpLocks/>
                </p:cNvGrpSpPr>
                <p:nvPr/>
              </p:nvGrpSpPr>
              <p:grpSpPr bwMode="auto">
                <a:xfrm>
                  <a:off x="816" y="3024"/>
                  <a:ext cx="336" cy="288"/>
                  <a:chOff x="816" y="2112"/>
                  <a:chExt cx="336" cy="288"/>
                </a:xfrm>
              </p:grpSpPr>
              <p:sp>
                <p:nvSpPr>
                  <p:cNvPr id="15433" name="Oval 15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2112"/>
                    <a:ext cx="336" cy="288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434" name="Text Box 1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12" y="2160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sz="1800">
                        <a:latin typeface="Arial" charset="0"/>
                      </a:rPr>
                      <a:t>3</a:t>
                    </a:r>
                  </a:p>
                </p:txBody>
              </p:sp>
            </p:grpSp>
            <p:grpSp>
              <p:nvGrpSpPr>
                <p:cNvPr id="15415" name="Group 17"/>
                <p:cNvGrpSpPr>
                  <a:grpSpLocks/>
                </p:cNvGrpSpPr>
                <p:nvPr/>
              </p:nvGrpSpPr>
              <p:grpSpPr bwMode="auto">
                <a:xfrm>
                  <a:off x="816" y="3456"/>
                  <a:ext cx="336" cy="288"/>
                  <a:chOff x="816" y="2112"/>
                  <a:chExt cx="336" cy="288"/>
                </a:xfrm>
              </p:grpSpPr>
              <p:sp>
                <p:nvSpPr>
                  <p:cNvPr id="15431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2112"/>
                    <a:ext cx="336" cy="288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432" name="Text 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12" y="2160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sz="1800">
                        <a:latin typeface="Arial" charset="0"/>
                      </a:rPr>
                      <a:t>4</a:t>
                    </a:r>
                  </a:p>
                </p:txBody>
              </p:sp>
            </p:grpSp>
            <p:grpSp>
              <p:nvGrpSpPr>
                <p:cNvPr id="15416" name="Group 20"/>
                <p:cNvGrpSpPr>
                  <a:grpSpLocks/>
                </p:cNvGrpSpPr>
                <p:nvPr/>
              </p:nvGrpSpPr>
              <p:grpSpPr bwMode="auto">
                <a:xfrm>
                  <a:off x="1680" y="2112"/>
                  <a:ext cx="336" cy="288"/>
                  <a:chOff x="816" y="2112"/>
                  <a:chExt cx="336" cy="288"/>
                </a:xfrm>
              </p:grpSpPr>
              <p:sp>
                <p:nvSpPr>
                  <p:cNvPr id="15429" name="Oval 21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2112"/>
                    <a:ext cx="336" cy="288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430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12" y="2160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sz="1800">
                        <a:latin typeface="Arial" charset="0"/>
                      </a:rPr>
                      <a:t>a</a:t>
                    </a:r>
                  </a:p>
                </p:txBody>
              </p:sp>
            </p:grpSp>
            <p:grpSp>
              <p:nvGrpSpPr>
                <p:cNvPr id="15417" name="Group 23"/>
                <p:cNvGrpSpPr>
                  <a:grpSpLocks/>
                </p:cNvGrpSpPr>
                <p:nvPr/>
              </p:nvGrpSpPr>
              <p:grpSpPr bwMode="auto">
                <a:xfrm>
                  <a:off x="1680" y="2592"/>
                  <a:ext cx="336" cy="288"/>
                  <a:chOff x="816" y="2112"/>
                  <a:chExt cx="336" cy="288"/>
                </a:xfrm>
              </p:grpSpPr>
              <p:sp>
                <p:nvSpPr>
                  <p:cNvPr id="15427" name="Oval 24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2112"/>
                    <a:ext cx="336" cy="288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428" name="Text Box 2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12" y="2160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sz="1800">
                        <a:latin typeface="Arial" charset="0"/>
                      </a:rPr>
                      <a:t>b</a:t>
                    </a:r>
                  </a:p>
                </p:txBody>
              </p:sp>
            </p:grpSp>
            <p:grpSp>
              <p:nvGrpSpPr>
                <p:cNvPr id="15418" name="Group 26"/>
                <p:cNvGrpSpPr>
                  <a:grpSpLocks/>
                </p:cNvGrpSpPr>
                <p:nvPr/>
              </p:nvGrpSpPr>
              <p:grpSpPr bwMode="auto">
                <a:xfrm>
                  <a:off x="1728" y="3024"/>
                  <a:ext cx="336" cy="288"/>
                  <a:chOff x="816" y="2112"/>
                  <a:chExt cx="336" cy="288"/>
                </a:xfrm>
              </p:grpSpPr>
              <p:sp>
                <p:nvSpPr>
                  <p:cNvPr id="15425" name="Oval 27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2112"/>
                    <a:ext cx="336" cy="288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426" name="Text Box 2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12" y="2160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sz="1800">
                        <a:latin typeface="Arial" charset="0"/>
                      </a:rPr>
                      <a:t>c</a:t>
                    </a:r>
                  </a:p>
                </p:txBody>
              </p:sp>
            </p:grpSp>
            <p:grpSp>
              <p:nvGrpSpPr>
                <p:cNvPr id="15419" name="Group 29"/>
                <p:cNvGrpSpPr>
                  <a:grpSpLocks/>
                </p:cNvGrpSpPr>
                <p:nvPr/>
              </p:nvGrpSpPr>
              <p:grpSpPr bwMode="auto">
                <a:xfrm>
                  <a:off x="1728" y="3456"/>
                  <a:ext cx="336" cy="288"/>
                  <a:chOff x="816" y="2112"/>
                  <a:chExt cx="336" cy="288"/>
                </a:xfrm>
              </p:grpSpPr>
              <p:sp>
                <p:nvSpPr>
                  <p:cNvPr id="15423" name="Oval 30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2112"/>
                    <a:ext cx="336" cy="288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424" name="Text Box 3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12" y="2160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sz="1800">
                        <a:latin typeface="Arial" charset="0"/>
                      </a:rPr>
                      <a:t>d</a:t>
                    </a:r>
                  </a:p>
                </p:txBody>
              </p:sp>
            </p:grpSp>
            <p:sp>
              <p:nvSpPr>
                <p:cNvPr id="15420" name="Line 32"/>
                <p:cNvSpPr>
                  <a:spLocks noChangeShapeType="1"/>
                </p:cNvSpPr>
                <p:nvPr/>
              </p:nvSpPr>
              <p:spPr bwMode="auto">
                <a:xfrm>
                  <a:off x="1152" y="2256"/>
                  <a:ext cx="52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21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1152" y="2352"/>
                  <a:ext cx="528" cy="3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22" name="Line 34"/>
                <p:cNvSpPr>
                  <a:spLocks noChangeShapeType="1"/>
                </p:cNvSpPr>
                <p:nvPr/>
              </p:nvSpPr>
              <p:spPr bwMode="auto">
                <a:xfrm flipV="1">
                  <a:off x="1152" y="3264"/>
                  <a:ext cx="576" cy="3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5406" name="Group 35"/>
            <p:cNvGrpSpPr>
              <a:grpSpLocks/>
            </p:cNvGrpSpPr>
            <p:nvPr/>
          </p:nvGrpSpPr>
          <p:grpSpPr bwMode="auto">
            <a:xfrm>
              <a:off x="576" y="3552"/>
              <a:ext cx="336" cy="288"/>
              <a:chOff x="816" y="2112"/>
              <a:chExt cx="336" cy="288"/>
            </a:xfrm>
          </p:grpSpPr>
          <p:sp>
            <p:nvSpPr>
              <p:cNvPr id="15408" name="Oval 36"/>
              <p:cNvSpPr>
                <a:spLocks noChangeArrowheads="1"/>
              </p:cNvSpPr>
              <p:nvPr/>
            </p:nvSpPr>
            <p:spPr bwMode="auto">
              <a:xfrm>
                <a:off x="816" y="2112"/>
                <a:ext cx="336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09" name="Text Box 37"/>
              <p:cNvSpPr txBox="1">
                <a:spLocks noChangeArrowheads="1"/>
              </p:cNvSpPr>
              <p:nvPr/>
            </p:nvSpPr>
            <p:spPr bwMode="auto">
              <a:xfrm>
                <a:off x="912" y="2160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5</a:t>
                </a:r>
              </a:p>
            </p:txBody>
          </p:sp>
        </p:grpSp>
        <p:sp>
          <p:nvSpPr>
            <p:cNvPr id="15407" name="Line 38"/>
            <p:cNvSpPr>
              <a:spLocks noChangeShapeType="1"/>
            </p:cNvSpPr>
            <p:nvPr/>
          </p:nvSpPr>
          <p:spPr bwMode="auto">
            <a:xfrm flipV="1">
              <a:off x="864" y="2928"/>
              <a:ext cx="672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368" name="Group 39"/>
          <p:cNvGrpSpPr>
            <a:grpSpLocks/>
          </p:cNvGrpSpPr>
          <p:nvPr/>
        </p:nvGrpSpPr>
        <p:grpSpPr bwMode="auto">
          <a:xfrm>
            <a:off x="1038225" y="2546350"/>
            <a:ext cx="1981200" cy="3429000"/>
            <a:chOff x="2832" y="1632"/>
            <a:chExt cx="1248" cy="2160"/>
          </a:xfrm>
        </p:grpSpPr>
        <p:grpSp>
          <p:nvGrpSpPr>
            <p:cNvPr id="15371" name="Group 40"/>
            <p:cNvGrpSpPr>
              <a:grpSpLocks/>
            </p:cNvGrpSpPr>
            <p:nvPr/>
          </p:nvGrpSpPr>
          <p:grpSpPr bwMode="auto">
            <a:xfrm>
              <a:off x="2832" y="1632"/>
              <a:ext cx="1248" cy="1632"/>
              <a:chOff x="816" y="2112"/>
              <a:chExt cx="1248" cy="1632"/>
            </a:xfrm>
          </p:grpSpPr>
          <p:sp>
            <p:nvSpPr>
              <p:cNvPr id="15376" name="Line 41"/>
              <p:cNvSpPr>
                <a:spLocks noChangeShapeType="1"/>
              </p:cNvSpPr>
              <p:nvPr/>
            </p:nvSpPr>
            <p:spPr bwMode="auto">
              <a:xfrm flipV="1">
                <a:off x="1152" y="2832"/>
                <a:ext cx="528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5377" name="Group 42"/>
              <p:cNvGrpSpPr>
                <a:grpSpLocks/>
              </p:cNvGrpSpPr>
              <p:nvPr/>
            </p:nvGrpSpPr>
            <p:grpSpPr bwMode="auto">
              <a:xfrm>
                <a:off x="816" y="2112"/>
                <a:ext cx="1248" cy="1632"/>
                <a:chOff x="816" y="2112"/>
                <a:chExt cx="1248" cy="1632"/>
              </a:xfrm>
            </p:grpSpPr>
            <p:grpSp>
              <p:nvGrpSpPr>
                <p:cNvPr id="15378" name="Group 43"/>
                <p:cNvGrpSpPr>
                  <a:grpSpLocks/>
                </p:cNvGrpSpPr>
                <p:nvPr/>
              </p:nvGrpSpPr>
              <p:grpSpPr bwMode="auto">
                <a:xfrm>
                  <a:off x="816" y="2112"/>
                  <a:ext cx="336" cy="288"/>
                  <a:chOff x="816" y="2112"/>
                  <a:chExt cx="336" cy="288"/>
                </a:xfrm>
              </p:grpSpPr>
              <p:sp>
                <p:nvSpPr>
                  <p:cNvPr id="15403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2112"/>
                    <a:ext cx="336" cy="288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404" name="Text Box 4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12" y="2160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sz="1800">
                        <a:latin typeface="Arial" charset="0"/>
                      </a:rPr>
                      <a:t>1</a:t>
                    </a:r>
                  </a:p>
                </p:txBody>
              </p:sp>
            </p:grpSp>
            <p:grpSp>
              <p:nvGrpSpPr>
                <p:cNvPr id="15379" name="Group 46"/>
                <p:cNvGrpSpPr>
                  <a:grpSpLocks/>
                </p:cNvGrpSpPr>
                <p:nvPr/>
              </p:nvGrpSpPr>
              <p:grpSpPr bwMode="auto">
                <a:xfrm>
                  <a:off x="816" y="2592"/>
                  <a:ext cx="336" cy="288"/>
                  <a:chOff x="816" y="2112"/>
                  <a:chExt cx="336" cy="288"/>
                </a:xfrm>
              </p:grpSpPr>
              <p:sp>
                <p:nvSpPr>
                  <p:cNvPr id="15401" name="Oval 47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2112"/>
                    <a:ext cx="336" cy="288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402" name="Text Box 4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12" y="2160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sz="1800">
                        <a:latin typeface="Arial" charset="0"/>
                      </a:rPr>
                      <a:t>2</a:t>
                    </a:r>
                  </a:p>
                </p:txBody>
              </p:sp>
            </p:grpSp>
            <p:grpSp>
              <p:nvGrpSpPr>
                <p:cNvPr id="15380" name="Group 49"/>
                <p:cNvGrpSpPr>
                  <a:grpSpLocks/>
                </p:cNvGrpSpPr>
                <p:nvPr/>
              </p:nvGrpSpPr>
              <p:grpSpPr bwMode="auto">
                <a:xfrm>
                  <a:off x="816" y="3024"/>
                  <a:ext cx="336" cy="288"/>
                  <a:chOff x="816" y="2112"/>
                  <a:chExt cx="336" cy="288"/>
                </a:xfrm>
              </p:grpSpPr>
              <p:sp>
                <p:nvSpPr>
                  <p:cNvPr id="15399" name="Oval 50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2112"/>
                    <a:ext cx="336" cy="288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400" name="Text Box 5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12" y="2160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sz="1800">
                        <a:latin typeface="Arial" charset="0"/>
                      </a:rPr>
                      <a:t>3</a:t>
                    </a:r>
                  </a:p>
                </p:txBody>
              </p:sp>
            </p:grpSp>
            <p:grpSp>
              <p:nvGrpSpPr>
                <p:cNvPr id="15381" name="Group 52"/>
                <p:cNvGrpSpPr>
                  <a:grpSpLocks/>
                </p:cNvGrpSpPr>
                <p:nvPr/>
              </p:nvGrpSpPr>
              <p:grpSpPr bwMode="auto">
                <a:xfrm>
                  <a:off x="816" y="3456"/>
                  <a:ext cx="336" cy="288"/>
                  <a:chOff x="816" y="2112"/>
                  <a:chExt cx="336" cy="288"/>
                </a:xfrm>
              </p:grpSpPr>
              <p:sp>
                <p:nvSpPr>
                  <p:cNvPr id="15397" name="Oval 53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2112"/>
                    <a:ext cx="336" cy="288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398" name="Text Box 5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12" y="2160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sz="1800">
                        <a:latin typeface="Arial" charset="0"/>
                      </a:rPr>
                      <a:t>4</a:t>
                    </a:r>
                  </a:p>
                </p:txBody>
              </p:sp>
            </p:grpSp>
            <p:grpSp>
              <p:nvGrpSpPr>
                <p:cNvPr id="15382" name="Group 55"/>
                <p:cNvGrpSpPr>
                  <a:grpSpLocks/>
                </p:cNvGrpSpPr>
                <p:nvPr/>
              </p:nvGrpSpPr>
              <p:grpSpPr bwMode="auto">
                <a:xfrm>
                  <a:off x="1680" y="2112"/>
                  <a:ext cx="336" cy="288"/>
                  <a:chOff x="816" y="2112"/>
                  <a:chExt cx="336" cy="288"/>
                </a:xfrm>
              </p:grpSpPr>
              <p:sp>
                <p:nvSpPr>
                  <p:cNvPr id="15395" name="Oval 56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2112"/>
                    <a:ext cx="336" cy="288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396" name="Text Box 5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12" y="2160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sz="1800">
                        <a:latin typeface="Arial" charset="0"/>
                      </a:rPr>
                      <a:t>a</a:t>
                    </a:r>
                  </a:p>
                </p:txBody>
              </p:sp>
            </p:grpSp>
            <p:grpSp>
              <p:nvGrpSpPr>
                <p:cNvPr id="15383" name="Group 58"/>
                <p:cNvGrpSpPr>
                  <a:grpSpLocks/>
                </p:cNvGrpSpPr>
                <p:nvPr/>
              </p:nvGrpSpPr>
              <p:grpSpPr bwMode="auto">
                <a:xfrm>
                  <a:off x="1680" y="2592"/>
                  <a:ext cx="336" cy="288"/>
                  <a:chOff x="816" y="2112"/>
                  <a:chExt cx="336" cy="288"/>
                </a:xfrm>
              </p:grpSpPr>
              <p:sp>
                <p:nvSpPr>
                  <p:cNvPr id="15393" name="Oval 59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2112"/>
                    <a:ext cx="336" cy="288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394" name="Text Box 6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12" y="2160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sz="1800">
                        <a:latin typeface="Arial" charset="0"/>
                      </a:rPr>
                      <a:t>b</a:t>
                    </a:r>
                  </a:p>
                </p:txBody>
              </p:sp>
            </p:grpSp>
            <p:grpSp>
              <p:nvGrpSpPr>
                <p:cNvPr id="15384" name="Group 61"/>
                <p:cNvGrpSpPr>
                  <a:grpSpLocks/>
                </p:cNvGrpSpPr>
                <p:nvPr/>
              </p:nvGrpSpPr>
              <p:grpSpPr bwMode="auto">
                <a:xfrm>
                  <a:off x="1728" y="3024"/>
                  <a:ext cx="336" cy="288"/>
                  <a:chOff x="816" y="2112"/>
                  <a:chExt cx="336" cy="288"/>
                </a:xfrm>
              </p:grpSpPr>
              <p:sp>
                <p:nvSpPr>
                  <p:cNvPr id="15391" name="Oval 62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2112"/>
                    <a:ext cx="336" cy="288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392" name="Text Box 6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12" y="2160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sz="1800">
                        <a:latin typeface="Arial" charset="0"/>
                      </a:rPr>
                      <a:t>c</a:t>
                    </a:r>
                  </a:p>
                </p:txBody>
              </p:sp>
            </p:grpSp>
            <p:grpSp>
              <p:nvGrpSpPr>
                <p:cNvPr id="15385" name="Group 64"/>
                <p:cNvGrpSpPr>
                  <a:grpSpLocks/>
                </p:cNvGrpSpPr>
                <p:nvPr/>
              </p:nvGrpSpPr>
              <p:grpSpPr bwMode="auto">
                <a:xfrm>
                  <a:off x="1728" y="3456"/>
                  <a:ext cx="336" cy="288"/>
                  <a:chOff x="816" y="2112"/>
                  <a:chExt cx="336" cy="288"/>
                </a:xfrm>
              </p:grpSpPr>
              <p:sp>
                <p:nvSpPr>
                  <p:cNvPr id="15389" name="Oval 65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2112"/>
                    <a:ext cx="336" cy="288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390" name="Text Box 6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12" y="2160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sz="1800">
                        <a:latin typeface="Arial" charset="0"/>
                      </a:rPr>
                      <a:t>d</a:t>
                    </a:r>
                  </a:p>
                </p:txBody>
              </p:sp>
            </p:grpSp>
            <p:sp>
              <p:nvSpPr>
                <p:cNvPr id="15386" name="Line 67"/>
                <p:cNvSpPr>
                  <a:spLocks noChangeShapeType="1"/>
                </p:cNvSpPr>
                <p:nvPr/>
              </p:nvSpPr>
              <p:spPr bwMode="auto">
                <a:xfrm>
                  <a:off x="1152" y="2256"/>
                  <a:ext cx="52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87" name="Line 68"/>
                <p:cNvSpPr>
                  <a:spLocks noChangeShapeType="1"/>
                </p:cNvSpPr>
                <p:nvPr/>
              </p:nvSpPr>
              <p:spPr bwMode="auto">
                <a:xfrm flipV="1">
                  <a:off x="1152" y="2352"/>
                  <a:ext cx="528" cy="38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88" name="Line 69"/>
                <p:cNvSpPr>
                  <a:spLocks noChangeShapeType="1"/>
                </p:cNvSpPr>
                <p:nvPr/>
              </p:nvSpPr>
              <p:spPr bwMode="auto">
                <a:xfrm flipV="1">
                  <a:off x="1152" y="3264"/>
                  <a:ext cx="576" cy="3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5372" name="Group 70"/>
            <p:cNvGrpSpPr>
              <a:grpSpLocks/>
            </p:cNvGrpSpPr>
            <p:nvPr/>
          </p:nvGrpSpPr>
          <p:grpSpPr bwMode="auto">
            <a:xfrm>
              <a:off x="2832" y="3504"/>
              <a:ext cx="336" cy="288"/>
              <a:chOff x="816" y="2112"/>
              <a:chExt cx="336" cy="288"/>
            </a:xfrm>
          </p:grpSpPr>
          <p:sp>
            <p:nvSpPr>
              <p:cNvPr id="15374" name="Oval 71"/>
              <p:cNvSpPr>
                <a:spLocks noChangeArrowheads="1"/>
              </p:cNvSpPr>
              <p:nvPr/>
            </p:nvSpPr>
            <p:spPr bwMode="auto">
              <a:xfrm>
                <a:off x="816" y="2112"/>
                <a:ext cx="336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75" name="Text Box 72"/>
              <p:cNvSpPr txBox="1">
                <a:spLocks noChangeArrowheads="1"/>
              </p:cNvSpPr>
              <p:nvPr/>
            </p:nvSpPr>
            <p:spPr bwMode="auto">
              <a:xfrm>
                <a:off x="912" y="2160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5</a:t>
                </a:r>
              </a:p>
            </p:txBody>
          </p:sp>
        </p:grpSp>
        <p:sp>
          <p:nvSpPr>
            <p:cNvPr id="15373" name="Line 73"/>
            <p:cNvSpPr>
              <a:spLocks noChangeShapeType="1"/>
            </p:cNvSpPr>
            <p:nvPr/>
          </p:nvSpPr>
          <p:spPr bwMode="auto">
            <a:xfrm flipV="1">
              <a:off x="3168" y="3264"/>
              <a:ext cx="576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369" name="Text Box 74"/>
          <p:cNvSpPr txBox="1">
            <a:spLocks noChangeArrowheads="1"/>
          </p:cNvSpPr>
          <p:nvPr/>
        </p:nvSpPr>
        <p:spPr bwMode="auto">
          <a:xfrm>
            <a:off x="231775" y="2546350"/>
            <a:ext cx="844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800">
                <a:latin typeface="Arial" charset="0"/>
              </a:rPr>
              <a:t>Onto</a:t>
            </a:r>
          </a:p>
        </p:txBody>
      </p:sp>
      <p:sp>
        <p:nvSpPr>
          <p:cNvPr id="15370" name="Text Box 75"/>
          <p:cNvSpPr txBox="1">
            <a:spLocks noChangeArrowheads="1"/>
          </p:cNvSpPr>
          <p:nvPr/>
        </p:nvSpPr>
        <p:spPr bwMode="auto">
          <a:xfrm>
            <a:off x="7451725" y="2546350"/>
            <a:ext cx="844550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800">
                <a:latin typeface="Arial" charset="0"/>
              </a:rPr>
              <a:t>NOT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1800">
                <a:latin typeface="Arial" charset="0"/>
              </a:rPr>
              <a:t>Onto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15 - </a:t>
            </a:r>
            <a:fld id="{95A6F108-0B6A-4DDC-8E61-6603CD76BB8A}" type="slidenum">
              <a:rPr lang="en-US" sz="1400" smtClean="0">
                <a:latin typeface="Arial" charset="0"/>
              </a:rPr>
              <a:pPr eaLnBrk="1" hangingPunct="1"/>
              <a:t>14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One-to-One Functions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686800" cy="4530725"/>
          </a:xfrm>
        </p:spPr>
        <p:txBody>
          <a:bodyPr/>
          <a:lstStyle/>
          <a:p>
            <a:pPr eaLnBrk="1" hangingPunct="1"/>
            <a:r>
              <a:rPr lang="en-GB" i="1" smtClean="0"/>
              <a:t>f</a:t>
            </a:r>
            <a:r>
              <a:rPr lang="en-GB" smtClean="0"/>
              <a:t> :  A </a:t>
            </a:r>
            <a:r>
              <a:rPr lang="en-GB" smtClean="0">
                <a:cs typeface="Times New Roman" pitchFamily="18" charset="0"/>
              </a:rPr>
              <a:t>→ B</a:t>
            </a:r>
            <a:r>
              <a:rPr lang="en-US" smtClean="0"/>
              <a:t> is </a:t>
            </a:r>
            <a:r>
              <a:rPr lang="en-US" i="1" smtClean="0">
                <a:solidFill>
                  <a:schemeClr val="tx2"/>
                </a:solidFill>
              </a:rPr>
              <a:t>one to one</a:t>
            </a:r>
            <a:r>
              <a:rPr lang="en-US" smtClean="0"/>
              <a:t> if no two elements of A map to the same element in B</a:t>
            </a:r>
          </a:p>
          <a:p>
            <a:pPr lvl="1" eaLnBrk="1" hangingPunct="1"/>
            <a:r>
              <a:rPr lang="en-US" smtClean="0"/>
              <a:t>If f(a)=f(b) implies a=b, then f is one to one</a:t>
            </a:r>
          </a:p>
          <a:p>
            <a:pPr lvl="1" eaLnBrk="1" hangingPunct="1"/>
            <a:r>
              <a:rPr lang="en-US" smtClean="0"/>
              <a:t>If f(a)=f(b) and a</a:t>
            </a:r>
            <a:r>
              <a:rPr lang="en-US" smtClean="0">
                <a:sym typeface="Symbol" pitchFamily="18" charset="2"/>
              </a:rPr>
              <a:t></a:t>
            </a:r>
            <a:r>
              <a:rPr lang="en-US" smtClean="0"/>
              <a:t>b, then f is not one to one</a:t>
            </a:r>
          </a:p>
        </p:txBody>
      </p:sp>
      <p:sp>
        <p:nvSpPr>
          <p:cNvPr id="16391" name="Text Box 4"/>
          <p:cNvSpPr txBox="1">
            <a:spLocks noChangeArrowheads="1"/>
          </p:cNvSpPr>
          <p:nvPr/>
        </p:nvSpPr>
        <p:spPr bwMode="auto">
          <a:xfrm>
            <a:off x="423863" y="3851275"/>
            <a:ext cx="8445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800">
                <a:latin typeface="Arial" charset="0"/>
              </a:rPr>
              <a:t>One to One</a:t>
            </a:r>
          </a:p>
        </p:txBody>
      </p:sp>
      <p:sp>
        <p:nvSpPr>
          <p:cNvPr id="16392" name="Text Box 5"/>
          <p:cNvSpPr txBox="1">
            <a:spLocks noChangeArrowheads="1"/>
          </p:cNvSpPr>
          <p:nvPr/>
        </p:nvSpPr>
        <p:spPr bwMode="auto">
          <a:xfrm>
            <a:off x="7451725" y="3851275"/>
            <a:ext cx="844550" cy="1328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800">
                <a:latin typeface="Arial" charset="0"/>
              </a:rPr>
              <a:t>NOT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1800">
                <a:latin typeface="Arial" charset="0"/>
              </a:rPr>
              <a:t>One to One</a:t>
            </a:r>
          </a:p>
        </p:txBody>
      </p:sp>
      <p:grpSp>
        <p:nvGrpSpPr>
          <p:cNvPr id="16393" name="Group 6"/>
          <p:cNvGrpSpPr>
            <a:grpSpLocks/>
          </p:cNvGrpSpPr>
          <p:nvPr/>
        </p:nvGrpSpPr>
        <p:grpSpPr bwMode="auto">
          <a:xfrm>
            <a:off x="1460500" y="3544888"/>
            <a:ext cx="1987550" cy="2606675"/>
            <a:chOff x="920" y="2233"/>
            <a:chExt cx="1252" cy="1642"/>
          </a:xfrm>
        </p:grpSpPr>
        <p:sp>
          <p:nvSpPr>
            <p:cNvPr id="16426" name="Line 7"/>
            <p:cNvSpPr>
              <a:spLocks noChangeShapeType="1"/>
            </p:cNvSpPr>
            <p:nvPr/>
          </p:nvSpPr>
          <p:spPr bwMode="auto">
            <a:xfrm flipV="1">
              <a:off x="1259" y="2741"/>
              <a:ext cx="532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6427" name="Group 8"/>
            <p:cNvGrpSpPr>
              <a:grpSpLocks/>
            </p:cNvGrpSpPr>
            <p:nvPr/>
          </p:nvGrpSpPr>
          <p:grpSpPr bwMode="auto">
            <a:xfrm>
              <a:off x="920" y="2233"/>
              <a:ext cx="336" cy="288"/>
              <a:chOff x="816" y="2112"/>
              <a:chExt cx="336" cy="288"/>
            </a:xfrm>
          </p:grpSpPr>
          <p:sp>
            <p:nvSpPr>
              <p:cNvPr id="16455" name="Oval 9"/>
              <p:cNvSpPr>
                <a:spLocks noChangeArrowheads="1"/>
              </p:cNvSpPr>
              <p:nvPr/>
            </p:nvSpPr>
            <p:spPr bwMode="auto">
              <a:xfrm>
                <a:off x="816" y="2112"/>
                <a:ext cx="336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56" name="Text Box 10"/>
              <p:cNvSpPr txBox="1">
                <a:spLocks noChangeArrowheads="1"/>
              </p:cNvSpPr>
              <p:nvPr/>
            </p:nvSpPr>
            <p:spPr bwMode="auto">
              <a:xfrm>
                <a:off x="912" y="2160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1</a:t>
                </a:r>
              </a:p>
            </p:txBody>
          </p:sp>
        </p:grpSp>
        <p:grpSp>
          <p:nvGrpSpPr>
            <p:cNvPr id="16428" name="Group 11"/>
            <p:cNvGrpSpPr>
              <a:grpSpLocks/>
            </p:cNvGrpSpPr>
            <p:nvPr/>
          </p:nvGrpSpPr>
          <p:grpSpPr bwMode="auto">
            <a:xfrm>
              <a:off x="920" y="2681"/>
              <a:ext cx="336" cy="288"/>
              <a:chOff x="816" y="2112"/>
              <a:chExt cx="336" cy="288"/>
            </a:xfrm>
          </p:grpSpPr>
          <p:sp>
            <p:nvSpPr>
              <p:cNvPr id="16453" name="Oval 12"/>
              <p:cNvSpPr>
                <a:spLocks noChangeArrowheads="1"/>
              </p:cNvSpPr>
              <p:nvPr/>
            </p:nvSpPr>
            <p:spPr bwMode="auto">
              <a:xfrm>
                <a:off x="816" y="2112"/>
                <a:ext cx="336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54" name="Text Box 13"/>
              <p:cNvSpPr txBox="1">
                <a:spLocks noChangeArrowheads="1"/>
              </p:cNvSpPr>
              <p:nvPr/>
            </p:nvSpPr>
            <p:spPr bwMode="auto">
              <a:xfrm>
                <a:off x="912" y="2160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2</a:t>
                </a:r>
              </a:p>
            </p:txBody>
          </p:sp>
        </p:grpSp>
        <p:grpSp>
          <p:nvGrpSpPr>
            <p:cNvPr id="16429" name="Group 14"/>
            <p:cNvGrpSpPr>
              <a:grpSpLocks/>
            </p:cNvGrpSpPr>
            <p:nvPr/>
          </p:nvGrpSpPr>
          <p:grpSpPr bwMode="auto">
            <a:xfrm>
              <a:off x="920" y="3129"/>
              <a:ext cx="336" cy="288"/>
              <a:chOff x="816" y="2112"/>
              <a:chExt cx="336" cy="288"/>
            </a:xfrm>
          </p:grpSpPr>
          <p:sp>
            <p:nvSpPr>
              <p:cNvPr id="16451" name="Oval 15"/>
              <p:cNvSpPr>
                <a:spLocks noChangeArrowheads="1"/>
              </p:cNvSpPr>
              <p:nvPr/>
            </p:nvSpPr>
            <p:spPr bwMode="auto">
              <a:xfrm>
                <a:off x="816" y="2112"/>
                <a:ext cx="336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52" name="Text Box 16"/>
              <p:cNvSpPr txBox="1">
                <a:spLocks noChangeArrowheads="1"/>
              </p:cNvSpPr>
              <p:nvPr/>
            </p:nvSpPr>
            <p:spPr bwMode="auto">
              <a:xfrm>
                <a:off x="912" y="2160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3</a:t>
                </a:r>
              </a:p>
            </p:txBody>
          </p:sp>
        </p:grpSp>
        <p:grpSp>
          <p:nvGrpSpPr>
            <p:cNvPr id="16430" name="Group 17"/>
            <p:cNvGrpSpPr>
              <a:grpSpLocks/>
            </p:cNvGrpSpPr>
            <p:nvPr/>
          </p:nvGrpSpPr>
          <p:grpSpPr bwMode="auto">
            <a:xfrm>
              <a:off x="920" y="3577"/>
              <a:ext cx="336" cy="288"/>
              <a:chOff x="816" y="2112"/>
              <a:chExt cx="336" cy="288"/>
            </a:xfrm>
          </p:grpSpPr>
          <p:sp>
            <p:nvSpPr>
              <p:cNvPr id="16449" name="Oval 18"/>
              <p:cNvSpPr>
                <a:spLocks noChangeArrowheads="1"/>
              </p:cNvSpPr>
              <p:nvPr/>
            </p:nvSpPr>
            <p:spPr bwMode="auto">
              <a:xfrm>
                <a:off x="816" y="2112"/>
                <a:ext cx="336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50" name="Text Box 19"/>
              <p:cNvSpPr txBox="1">
                <a:spLocks noChangeArrowheads="1"/>
              </p:cNvSpPr>
              <p:nvPr/>
            </p:nvSpPr>
            <p:spPr bwMode="auto">
              <a:xfrm>
                <a:off x="912" y="2160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4</a:t>
                </a:r>
              </a:p>
            </p:txBody>
          </p:sp>
        </p:grpSp>
        <p:grpSp>
          <p:nvGrpSpPr>
            <p:cNvPr id="16431" name="Group 20"/>
            <p:cNvGrpSpPr>
              <a:grpSpLocks/>
            </p:cNvGrpSpPr>
            <p:nvPr/>
          </p:nvGrpSpPr>
          <p:grpSpPr bwMode="auto">
            <a:xfrm>
              <a:off x="1836" y="2233"/>
              <a:ext cx="336" cy="288"/>
              <a:chOff x="816" y="2112"/>
              <a:chExt cx="336" cy="288"/>
            </a:xfrm>
          </p:grpSpPr>
          <p:sp>
            <p:nvSpPr>
              <p:cNvPr id="16447" name="Oval 21"/>
              <p:cNvSpPr>
                <a:spLocks noChangeArrowheads="1"/>
              </p:cNvSpPr>
              <p:nvPr/>
            </p:nvSpPr>
            <p:spPr bwMode="auto">
              <a:xfrm>
                <a:off x="816" y="2112"/>
                <a:ext cx="336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48" name="Text Box 22"/>
              <p:cNvSpPr txBox="1">
                <a:spLocks noChangeArrowheads="1"/>
              </p:cNvSpPr>
              <p:nvPr/>
            </p:nvSpPr>
            <p:spPr bwMode="auto">
              <a:xfrm>
                <a:off x="912" y="2160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a</a:t>
                </a:r>
              </a:p>
            </p:txBody>
          </p:sp>
        </p:grpSp>
        <p:grpSp>
          <p:nvGrpSpPr>
            <p:cNvPr id="16432" name="Group 23"/>
            <p:cNvGrpSpPr>
              <a:grpSpLocks/>
            </p:cNvGrpSpPr>
            <p:nvPr/>
          </p:nvGrpSpPr>
          <p:grpSpPr bwMode="auto">
            <a:xfrm>
              <a:off x="1836" y="2571"/>
              <a:ext cx="336" cy="288"/>
              <a:chOff x="816" y="2112"/>
              <a:chExt cx="336" cy="288"/>
            </a:xfrm>
          </p:grpSpPr>
          <p:sp>
            <p:nvSpPr>
              <p:cNvPr id="16445" name="Oval 24"/>
              <p:cNvSpPr>
                <a:spLocks noChangeArrowheads="1"/>
              </p:cNvSpPr>
              <p:nvPr/>
            </p:nvSpPr>
            <p:spPr bwMode="auto">
              <a:xfrm>
                <a:off x="816" y="2112"/>
                <a:ext cx="336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46" name="Text Box 25"/>
              <p:cNvSpPr txBox="1">
                <a:spLocks noChangeArrowheads="1"/>
              </p:cNvSpPr>
              <p:nvPr/>
            </p:nvSpPr>
            <p:spPr bwMode="auto">
              <a:xfrm>
                <a:off x="912" y="2160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b</a:t>
                </a:r>
              </a:p>
            </p:txBody>
          </p:sp>
        </p:grpSp>
        <p:grpSp>
          <p:nvGrpSpPr>
            <p:cNvPr id="16433" name="Group 26"/>
            <p:cNvGrpSpPr>
              <a:grpSpLocks/>
            </p:cNvGrpSpPr>
            <p:nvPr/>
          </p:nvGrpSpPr>
          <p:grpSpPr bwMode="auto">
            <a:xfrm>
              <a:off x="1836" y="2910"/>
              <a:ext cx="336" cy="288"/>
              <a:chOff x="816" y="2112"/>
              <a:chExt cx="336" cy="288"/>
            </a:xfrm>
          </p:grpSpPr>
          <p:sp>
            <p:nvSpPr>
              <p:cNvPr id="16443" name="Oval 27"/>
              <p:cNvSpPr>
                <a:spLocks noChangeArrowheads="1"/>
              </p:cNvSpPr>
              <p:nvPr/>
            </p:nvSpPr>
            <p:spPr bwMode="auto">
              <a:xfrm>
                <a:off x="816" y="2112"/>
                <a:ext cx="336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44" name="Text Box 28"/>
              <p:cNvSpPr txBox="1">
                <a:spLocks noChangeArrowheads="1"/>
              </p:cNvSpPr>
              <p:nvPr/>
            </p:nvSpPr>
            <p:spPr bwMode="auto">
              <a:xfrm>
                <a:off x="912" y="2160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c</a:t>
                </a:r>
              </a:p>
            </p:txBody>
          </p:sp>
        </p:grpSp>
        <p:grpSp>
          <p:nvGrpSpPr>
            <p:cNvPr id="16434" name="Group 29"/>
            <p:cNvGrpSpPr>
              <a:grpSpLocks/>
            </p:cNvGrpSpPr>
            <p:nvPr/>
          </p:nvGrpSpPr>
          <p:grpSpPr bwMode="auto">
            <a:xfrm>
              <a:off x="1836" y="3248"/>
              <a:ext cx="336" cy="288"/>
              <a:chOff x="816" y="2112"/>
              <a:chExt cx="336" cy="288"/>
            </a:xfrm>
          </p:grpSpPr>
          <p:sp>
            <p:nvSpPr>
              <p:cNvPr id="16441" name="Oval 30"/>
              <p:cNvSpPr>
                <a:spLocks noChangeArrowheads="1"/>
              </p:cNvSpPr>
              <p:nvPr/>
            </p:nvSpPr>
            <p:spPr bwMode="auto">
              <a:xfrm>
                <a:off x="816" y="2112"/>
                <a:ext cx="336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42" name="Text Box 31"/>
              <p:cNvSpPr txBox="1">
                <a:spLocks noChangeArrowheads="1"/>
              </p:cNvSpPr>
              <p:nvPr/>
            </p:nvSpPr>
            <p:spPr bwMode="auto">
              <a:xfrm>
                <a:off x="912" y="2160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d</a:t>
                </a:r>
              </a:p>
            </p:txBody>
          </p:sp>
        </p:grpSp>
        <p:sp>
          <p:nvSpPr>
            <p:cNvPr id="16435" name="Line 32"/>
            <p:cNvSpPr>
              <a:spLocks noChangeShapeType="1"/>
            </p:cNvSpPr>
            <p:nvPr/>
          </p:nvSpPr>
          <p:spPr bwMode="auto">
            <a:xfrm>
              <a:off x="1256" y="2377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36" name="Line 33"/>
            <p:cNvSpPr>
              <a:spLocks noChangeShapeType="1"/>
            </p:cNvSpPr>
            <p:nvPr/>
          </p:nvSpPr>
          <p:spPr bwMode="auto">
            <a:xfrm flipV="1">
              <a:off x="1256" y="3385"/>
              <a:ext cx="576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37" name="Line 34"/>
            <p:cNvSpPr>
              <a:spLocks noChangeShapeType="1"/>
            </p:cNvSpPr>
            <p:nvPr/>
          </p:nvSpPr>
          <p:spPr bwMode="auto">
            <a:xfrm>
              <a:off x="1235" y="3370"/>
              <a:ext cx="576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6438" name="Group 35"/>
            <p:cNvGrpSpPr>
              <a:grpSpLocks/>
            </p:cNvGrpSpPr>
            <p:nvPr/>
          </p:nvGrpSpPr>
          <p:grpSpPr bwMode="auto">
            <a:xfrm>
              <a:off x="1836" y="3587"/>
              <a:ext cx="336" cy="288"/>
              <a:chOff x="816" y="2112"/>
              <a:chExt cx="336" cy="288"/>
            </a:xfrm>
          </p:grpSpPr>
          <p:sp>
            <p:nvSpPr>
              <p:cNvPr id="16439" name="Oval 36"/>
              <p:cNvSpPr>
                <a:spLocks noChangeArrowheads="1"/>
              </p:cNvSpPr>
              <p:nvPr/>
            </p:nvSpPr>
            <p:spPr bwMode="auto">
              <a:xfrm>
                <a:off x="816" y="2112"/>
                <a:ext cx="336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40" name="Text Box 37"/>
              <p:cNvSpPr txBox="1">
                <a:spLocks noChangeArrowheads="1"/>
              </p:cNvSpPr>
              <p:nvPr/>
            </p:nvSpPr>
            <p:spPr bwMode="auto">
              <a:xfrm>
                <a:off x="912" y="2160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e</a:t>
                </a:r>
              </a:p>
            </p:txBody>
          </p:sp>
        </p:grpSp>
      </p:grpSp>
      <p:grpSp>
        <p:nvGrpSpPr>
          <p:cNvPr id="16394" name="Group 38"/>
          <p:cNvGrpSpPr>
            <a:grpSpLocks/>
          </p:cNvGrpSpPr>
          <p:nvPr/>
        </p:nvGrpSpPr>
        <p:grpSpPr bwMode="auto">
          <a:xfrm>
            <a:off x="5110163" y="3582988"/>
            <a:ext cx="1987550" cy="2606675"/>
            <a:chOff x="3219" y="2257"/>
            <a:chExt cx="1252" cy="1642"/>
          </a:xfrm>
        </p:grpSpPr>
        <p:sp>
          <p:nvSpPr>
            <p:cNvPr id="16395" name="Line 39"/>
            <p:cNvSpPr>
              <a:spLocks noChangeShapeType="1"/>
            </p:cNvSpPr>
            <p:nvPr/>
          </p:nvSpPr>
          <p:spPr bwMode="auto">
            <a:xfrm flipV="1">
              <a:off x="3533" y="2499"/>
              <a:ext cx="602" cy="363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6396" name="Group 40"/>
            <p:cNvGrpSpPr>
              <a:grpSpLocks/>
            </p:cNvGrpSpPr>
            <p:nvPr/>
          </p:nvGrpSpPr>
          <p:grpSpPr bwMode="auto">
            <a:xfrm>
              <a:off x="3219" y="2257"/>
              <a:ext cx="336" cy="288"/>
              <a:chOff x="816" y="2112"/>
              <a:chExt cx="336" cy="288"/>
            </a:xfrm>
          </p:grpSpPr>
          <p:sp>
            <p:nvSpPr>
              <p:cNvPr id="16424" name="Oval 41"/>
              <p:cNvSpPr>
                <a:spLocks noChangeArrowheads="1"/>
              </p:cNvSpPr>
              <p:nvPr/>
            </p:nvSpPr>
            <p:spPr bwMode="auto">
              <a:xfrm>
                <a:off x="816" y="2112"/>
                <a:ext cx="336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25" name="Text Box 42"/>
              <p:cNvSpPr txBox="1">
                <a:spLocks noChangeArrowheads="1"/>
              </p:cNvSpPr>
              <p:nvPr/>
            </p:nvSpPr>
            <p:spPr bwMode="auto">
              <a:xfrm>
                <a:off x="912" y="2160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1</a:t>
                </a:r>
              </a:p>
            </p:txBody>
          </p:sp>
        </p:grpSp>
        <p:grpSp>
          <p:nvGrpSpPr>
            <p:cNvPr id="16397" name="Group 43"/>
            <p:cNvGrpSpPr>
              <a:grpSpLocks/>
            </p:cNvGrpSpPr>
            <p:nvPr/>
          </p:nvGrpSpPr>
          <p:grpSpPr bwMode="auto">
            <a:xfrm>
              <a:off x="3219" y="2705"/>
              <a:ext cx="336" cy="288"/>
              <a:chOff x="816" y="2112"/>
              <a:chExt cx="336" cy="288"/>
            </a:xfrm>
          </p:grpSpPr>
          <p:sp>
            <p:nvSpPr>
              <p:cNvPr id="16422" name="Oval 44"/>
              <p:cNvSpPr>
                <a:spLocks noChangeArrowheads="1"/>
              </p:cNvSpPr>
              <p:nvPr/>
            </p:nvSpPr>
            <p:spPr bwMode="auto">
              <a:xfrm>
                <a:off x="816" y="2112"/>
                <a:ext cx="336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23" name="Text Box 45"/>
              <p:cNvSpPr txBox="1">
                <a:spLocks noChangeArrowheads="1"/>
              </p:cNvSpPr>
              <p:nvPr/>
            </p:nvSpPr>
            <p:spPr bwMode="auto">
              <a:xfrm>
                <a:off x="912" y="2160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2</a:t>
                </a:r>
              </a:p>
            </p:txBody>
          </p:sp>
        </p:grpSp>
        <p:grpSp>
          <p:nvGrpSpPr>
            <p:cNvPr id="16398" name="Group 46"/>
            <p:cNvGrpSpPr>
              <a:grpSpLocks/>
            </p:cNvGrpSpPr>
            <p:nvPr/>
          </p:nvGrpSpPr>
          <p:grpSpPr bwMode="auto">
            <a:xfrm>
              <a:off x="3219" y="3153"/>
              <a:ext cx="336" cy="288"/>
              <a:chOff x="816" y="2112"/>
              <a:chExt cx="336" cy="288"/>
            </a:xfrm>
          </p:grpSpPr>
          <p:sp>
            <p:nvSpPr>
              <p:cNvPr id="16420" name="Oval 47"/>
              <p:cNvSpPr>
                <a:spLocks noChangeArrowheads="1"/>
              </p:cNvSpPr>
              <p:nvPr/>
            </p:nvSpPr>
            <p:spPr bwMode="auto">
              <a:xfrm>
                <a:off x="816" y="2112"/>
                <a:ext cx="336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21" name="Text Box 48"/>
              <p:cNvSpPr txBox="1">
                <a:spLocks noChangeArrowheads="1"/>
              </p:cNvSpPr>
              <p:nvPr/>
            </p:nvSpPr>
            <p:spPr bwMode="auto">
              <a:xfrm>
                <a:off x="912" y="2160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3</a:t>
                </a:r>
              </a:p>
            </p:txBody>
          </p:sp>
        </p:grpSp>
        <p:grpSp>
          <p:nvGrpSpPr>
            <p:cNvPr id="16399" name="Group 49"/>
            <p:cNvGrpSpPr>
              <a:grpSpLocks/>
            </p:cNvGrpSpPr>
            <p:nvPr/>
          </p:nvGrpSpPr>
          <p:grpSpPr bwMode="auto">
            <a:xfrm>
              <a:off x="3219" y="3601"/>
              <a:ext cx="336" cy="288"/>
              <a:chOff x="816" y="2112"/>
              <a:chExt cx="336" cy="288"/>
            </a:xfrm>
          </p:grpSpPr>
          <p:sp>
            <p:nvSpPr>
              <p:cNvPr id="16418" name="Oval 50"/>
              <p:cNvSpPr>
                <a:spLocks noChangeArrowheads="1"/>
              </p:cNvSpPr>
              <p:nvPr/>
            </p:nvSpPr>
            <p:spPr bwMode="auto">
              <a:xfrm>
                <a:off x="816" y="2112"/>
                <a:ext cx="336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9" name="Text Box 51"/>
              <p:cNvSpPr txBox="1">
                <a:spLocks noChangeArrowheads="1"/>
              </p:cNvSpPr>
              <p:nvPr/>
            </p:nvSpPr>
            <p:spPr bwMode="auto">
              <a:xfrm>
                <a:off x="912" y="2160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4</a:t>
                </a:r>
              </a:p>
            </p:txBody>
          </p:sp>
        </p:grpSp>
        <p:grpSp>
          <p:nvGrpSpPr>
            <p:cNvPr id="16400" name="Group 52"/>
            <p:cNvGrpSpPr>
              <a:grpSpLocks/>
            </p:cNvGrpSpPr>
            <p:nvPr/>
          </p:nvGrpSpPr>
          <p:grpSpPr bwMode="auto">
            <a:xfrm>
              <a:off x="4135" y="2257"/>
              <a:ext cx="336" cy="288"/>
              <a:chOff x="816" y="2112"/>
              <a:chExt cx="336" cy="288"/>
            </a:xfrm>
          </p:grpSpPr>
          <p:sp>
            <p:nvSpPr>
              <p:cNvPr id="16416" name="Oval 53"/>
              <p:cNvSpPr>
                <a:spLocks noChangeArrowheads="1"/>
              </p:cNvSpPr>
              <p:nvPr/>
            </p:nvSpPr>
            <p:spPr bwMode="auto">
              <a:xfrm>
                <a:off x="816" y="2112"/>
                <a:ext cx="336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7" name="Text Box 54"/>
              <p:cNvSpPr txBox="1">
                <a:spLocks noChangeArrowheads="1"/>
              </p:cNvSpPr>
              <p:nvPr/>
            </p:nvSpPr>
            <p:spPr bwMode="auto">
              <a:xfrm>
                <a:off x="912" y="2160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a</a:t>
                </a:r>
              </a:p>
            </p:txBody>
          </p:sp>
        </p:grpSp>
        <p:grpSp>
          <p:nvGrpSpPr>
            <p:cNvPr id="16401" name="Group 55"/>
            <p:cNvGrpSpPr>
              <a:grpSpLocks/>
            </p:cNvGrpSpPr>
            <p:nvPr/>
          </p:nvGrpSpPr>
          <p:grpSpPr bwMode="auto">
            <a:xfrm>
              <a:off x="4135" y="2595"/>
              <a:ext cx="336" cy="288"/>
              <a:chOff x="816" y="2112"/>
              <a:chExt cx="336" cy="288"/>
            </a:xfrm>
          </p:grpSpPr>
          <p:sp>
            <p:nvSpPr>
              <p:cNvPr id="16414" name="Oval 56"/>
              <p:cNvSpPr>
                <a:spLocks noChangeArrowheads="1"/>
              </p:cNvSpPr>
              <p:nvPr/>
            </p:nvSpPr>
            <p:spPr bwMode="auto">
              <a:xfrm>
                <a:off x="816" y="2112"/>
                <a:ext cx="336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5" name="Text Box 57"/>
              <p:cNvSpPr txBox="1">
                <a:spLocks noChangeArrowheads="1"/>
              </p:cNvSpPr>
              <p:nvPr/>
            </p:nvSpPr>
            <p:spPr bwMode="auto">
              <a:xfrm>
                <a:off x="912" y="2160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b</a:t>
                </a:r>
              </a:p>
            </p:txBody>
          </p:sp>
        </p:grpSp>
        <p:grpSp>
          <p:nvGrpSpPr>
            <p:cNvPr id="16402" name="Group 58"/>
            <p:cNvGrpSpPr>
              <a:grpSpLocks/>
            </p:cNvGrpSpPr>
            <p:nvPr/>
          </p:nvGrpSpPr>
          <p:grpSpPr bwMode="auto">
            <a:xfrm>
              <a:off x="4135" y="2934"/>
              <a:ext cx="336" cy="288"/>
              <a:chOff x="816" y="2112"/>
              <a:chExt cx="336" cy="288"/>
            </a:xfrm>
          </p:grpSpPr>
          <p:sp>
            <p:nvSpPr>
              <p:cNvPr id="16412" name="Oval 59"/>
              <p:cNvSpPr>
                <a:spLocks noChangeArrowheads="1"/>
              </p:cNvSpPr>
              <p:nvPr/>
            </p:nvSpPr>
            <p:spPr bwMode="auto">
              <a:xfrm>
                <a:off x="816" y="2112"/>
                <a:ext cx="336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3" name="Text Box 60"/>
              <p:cNvSpPr txBox="1">
                <a:spLocks noChangeArrowheads="1"/>
              </p:cNvSpPr>
              <p:nvPr/>
            </p:nvSpPr>
            <p:spPr bwMode="auto">
              <a:xfrm>
                <a:off x="912" y="2160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c</a:t>
                </a:r>
              </a:p>
            </p:txBody>
          </p:sp>
        </p:grpSp>
        <p:grpSp>
          <p:nvGrpSpPr>
            <p:cNvPr id="16403" name="Group 61"/>
            <p:cNvGrpSpPr>
              <a:grpSpLocks/>
            </p:cNvGrpSpPr>
            <p:nvPr/>
          </p:nvGrpSpPr>
          <p:grpSpPr bwMode="auto">
            <a:xfrm>
              <a:off x="4135" y="3272"/>
              <a:ext cx="336" cy="288"/>
              <a:chOff x="816" y="2112"/>
              <a:chExt cx="336" cy="288"/>
            </a:xfrm>
          </p:grpSpPr>
          <p:sp>
            <p:nvSpPr>
              <p:cNvPr id="16410" name="Oval 62"/>
              <p:cNvSpPr>
                <a:spLocks noChangeArrowheads="1"/>
              </p:cNvSpPr>
              <p:nvPr/>
            </p:nvSpPr>
            <p:spPr bwMode="auto">
              <a:xfrm>
                <a:off x="816" y="2112"/>
                <a:ext cx="336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1" name="Text Box 63"/>
              <p:cNvSpPr txBox="1">
                <a:spLocks noChangeArrowheads="1"/>
              </p:cNvSpPr>
              <p:nvPr/>
            </p:nvSpPr>
            <p:spPr bwMode="auto">
              <a:xfrm>
                <a:off x="912" y="2160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d</a:t>
                </a:r>
              </a:p>
            </p:txBody>
          </p:sp>
        </p:grpSp>
        <p:sp>
          <p:nvSpPr>
            <p:cNvPr id="16404" name="Line 64"/>
            <p:cNvSpPr>
              <a:spLocks noChangeShapeType="1"/>
            </p:cNvSpPr>
            <p:nvPr/>
          </p:nvSpPr>
          <p:spPr bwMode="auto">
            <a:xfrm>
              <a:off x="3555" y="2401"/>
              <a:ext cx="58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5" name="Line 65"/>
            <p:cNvSpPr>
              <a:spLocks noChangeShapeType="1"/>
            </p:cNvSpPr>
            <p:nvPr/>
          </p:nvSpPr>
          <p:spPr bwMode="auto">
            <a:xfrm flipV="1">
              <a:off x="3555" y="3442"/>
              <a:ext cx="580" cy="30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6" name="Line 66"/>
            <p:cNvSpPr>
              <a:spLocks noChangeShapeType="1"/>
            </p:cNvSpPr>
            <p:nvPr/>
          </p:nvSpPr>
          <p:spPr bwMode="auto">
            <a:xfrm flipV="1">
              <a:off x="3533" y="3098"/>
              <a:ext cx="602" cy="1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6407" name="Group 67"/>
            <p:cNvGrpSpPr>
              <a:grpSpLocks/>
            </p:cNvGrpSpPr>
            <p:nvPr/>
          </p:nvGrpSpPr>
          <p:grpSpPr bwMode="auto">
            <a:xfrm>
              <a:off x="4135" y="3611"/>
              <a:ext cx="336" cy="288"/>
              <a:chOff x="816" y="2112"/>
              <a:chExt cx="336" cy="288"/>
            </a:xfrm>
          </p:grpSpPr>
          <p:sp>
            <p:nvSpPr>
              <p:cNvPr id="16408" name="Oval 68"/>
              <p:cNvSpPr>
                <a:spLocks noChangeArrowheads="1"/>
              </p:cNvSpPr>
              <p:nvPr/>
            </p:nvSpPr>
            <p:spPr bwMode="auto">
              <a:xfrm>
                <a:off x="816" y="2112"/>
                <a:ext cx="336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9" name="Text Box 69"/>
              <p:cNvSpPr txBox="1">
                <a:spLocks noChangeArrowheads="1"/>
              </p:cNvSpPr>
              <p:nvPr/>
            </p:nvSpPr>
            <p:spPr bwMode="auto">
              <a:xfrm>
                <a:off x="912" y="2160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e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15 - </a:t>
            </a:r>
            <a:fld id="{87A75F58-B6D7-4F9E-AB86-CC6E17A4010E}" type="slidenum">
              <a:rPr lang="en-US" sz="1400" smtClean="0">
                <a:latin typeface="Arial" charset="0"/>
              </a:rPr>
              <a:pPr eaLnBrk="1" hangingPunct="1"/>
              <a:t>15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Bijection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828800"/>
            <a:ext cx="8686800" cy="1382713"/>
          </a:xfrm>
        </p:spPr>
        <p:txBody>
          <a:bodyPr/>
          <a:lstStyle/>
          <a:p>
            <a:pPr eaLnBrk="1" hangingPunct="1"/>
            <a:r>
              <a:rPr lang="en-GB" smtClean="0"/>
              <a:t>If   </a:t>
            </a:r>
            <a:r>
              <a:rPr lang="en-GB" i="1" smtClean="0"/>
              <a:t>f</a:t>
            </a:r>
            <a:r>
              <a:rPr lang="en-GB" smtClean="0"/>
              <a:t> :  A </a:t>
            </a:r>
            <a:r>
              <a:rPr lang="en-GB" smtClean="0">
                <a:cs typeface="Times New Roman" pitchFamily="18" charset="0"/>
              </a:rPr>
              <a:t>→ B</a:t>
            </a:r>
            <a:r>
              <a:rPr lang="en-US" smtClean="0"/>
              <a:t> is </a:t>
            </a:r>
            <a:r>
              <a:rPr lang="en-US" i="1" smtClean="0">
                <a:solidFill>
                  <a:schemeClr val="tx2"/>
                </a:solidFill>
              </a:rPr>
              <a:t>one to one and onto</a:t>
            </a:r>
            <a:r>
              <a:rPr lang="en-US" smtClean="0"/>
              <a:t>, then f has </a:t>
            </a:r>
            <a:r>
              <a:rPr lang="en-US" i="1" smtClean="0">
                <a:solidFill>
                  <a:schemeClr val="tx2"/>
                </a:solidFill>
              </a:rPr>
              <a:t>one to one correspondence between the domain and the range </a:t>
            </a:r>
            <a:r>
              <a:rPr lang="en-US" smtClean="0"/>
              <a:t> or is </a:t>
            </a:r>
            <a:r>
              <a:rPr lang="en-US" i="1" smtClean="0">
                <a:solidFill>
                  <a:schemeClr val="tx2"/>
                </a:solidFill>
              </a:rPr>
              <a:t>bijective</a:t>
            </a:r>
            <a:endParaRPr lang="en-US" smtClean="0"/>
          </a:p>
        </p:txBody>
      </p:sp>
      <p:grpSp>
        <p:nvGrpSpPr>
          <p:cNvPr id="17415" name="Group 4"/>
          <p:cNvGrpSpPr>
            <a:grpSpLocks/>
          </p:cNvGrpSpPr>
          <p:nvPr/>
        </p:nvGrpSpPr>
        <p:grpSpPr bwMode="auto">
          <a:xfrm>
            <a:off x="3276600" y="3352800"/>
            <a:ext cx="1943100" cy="2590800"/>
            <a:chOff x="2057" y="1797"/>
            <a:chExt cx="1224" cy="1632"/>
          </a:xfrm>
        </p:grpSpPr>
        <p:sp>
          <p:nvSpPr>
            <p:cNvPr id="17416" name="Line 5"/>
            <p:cNvSpPr>
              <a:spLocks noChangeShapeType="1"/>
            </p:cNvSpPr>
            <p:nvPr/>
          </p:nvSpPr>
          <p:spPr bwMode="auto">
            <a:xfrm>
              <a:off x="2393" y="2421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417" name="Group 6"/>
            <p:cNvGrpSpPr>
              <a:grpSpLocks/>
            </p:cNvGrpSpPr>
            <p:nvPr/>
          </p:nvGrpSpPr>
          <p:grpSpPr bwMode="auto">
            <a:xfrm>
              <a:off x="2057" y="1797"/>
              <a:ext cx="336" cy="288"/>
              <a:chOff x="816" y="2112"/>
              <a:chExt cx="336" cy="288"/>
            </a:xfrm>
          </p:grpSpPr>
          <p:sp>
            <p:nvSpPr>
              <p:cNvPr id="17442" name="Oval 7"/>
              <p:cNvSpPr>
                <a:spLocks noChangeArrowheads="1"/>
              </p:cNvSpPr>
              <p:nvPr/>
            </p:nvSpPr>
            <p:spPr bwMode="auto">
              <a:xfrm>
                <a:off x="816" y="2112"/>
                <a:ext cx="336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43" name="Text Box 8"/>
              <p:cNvSpPr txBox="1">
                <a:spLocks noChangeArrowheads="1"/>
              </p:cNvSpPr>
              <p:nvPr/>
            </p:nvSpPr>
            <p:spPr bwMode="auto">
              <a:xfrm>
                <a:off x="912" y="2160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1</a:t>
                </a:r>
              </a:p>
            </p:txBody>
          </p:sp>
        </p:grpSp>
        <p:grpSp>
          <p:nvGrpSpPr>
            <p:cNvPr id="17418" name="Group 9"/>
            <p:cNvGrpSpPr>
              <a:grpSpLocks/>
            </p:cNvGrpSpPr>
            <p:nvPr/>
          </p:nvGrpSpPr>
          <p:grpSpPr bwMode="auto">
            <a:xfrm>
              <a:off x="2057" y="2277"/>
              <a:ext cx="336" cy="288"/>
              <a:chOff x="816" y="2112"/>
              <a:chExt cx="336" cy="288"/>
            </a:xfrm>
          </p:grpSpPr>
          <p:sp>
            <p:nvSpPr>
              <p:cNvPr id="17440" name="Oval 10"/>
              <p:cNvSpPr>
                <a:spLocks noChangeArrowheads="1"/>
              </p:cNvSpPr>
              <p:nvPr/>
            </p:nvSpPr>
            <p:spPr bwMode="auto">
              <a:xfrm>
                <a:off x="816" y="2112"/>
                <a:ext cx="336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41" name="Text Box 11"/>
              <p:cNvSpPr txBox="1">
                <a:spLocks noChangeArrowheads="1"/>
              </p:cNvSpPr>
              <p:nvPr/>
            </p:nvSpPr>
            <p:spPr bwMode="auto">
              <a:xfrm>
                <a:off x="912" y="2160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2</a:t>
                </a:r>
              </a:p>
            </p:txBody>
          </p:sp>
        </p:grpSp>
        <p:grpSp>
          <p:nvGrpSpPr>
            <p:cNvPr id="17419" name="Group 12"/>
            <p:cNvGrpSpPr>
              <a:grpSpLocks/>
            </p:cNvGrpSpPr>
            <p:nvPr/>
          </p:nvGrpSpPr>
          <p:grpSpPr bwMode="auto">
            <a:xfrm>
              <a:off x="2057" y="2709"/>
              <a:ext cx="336" cy="288"/>
              <a:chOff x="816" y="2112"/>
              <a:chExt cx="336" cy="288"/>
            </a:xfrm>
          </p:grpSpPr>
          <p:sp>
            <p:nvSpPr>
              <p:cNvPr id="17438" name="Oval 13"/>
              <p:cNvSpPr>
                <a:spLocks noChangeArrowheads="1"/>
              </p:cNvSpPr>
              <p:nvPr/>
            </p:nvSpPr>
            <p:spPr bwMode="auto">
              <a:xfrm>
                <a:off x="816" y="2112"/>
                <a:ext cx="336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39" name="Text Box 14"/>
              <p:cNvSpPr txBox="1">
                <a:spLocks noChangeArrowheads="1"/>
              </p:cNvSpPr>
              <p:nvPr/>
            </p:nvSpPr>
            <p:spPr bwMode="auto">
              <a:xfrm>
                <a:off x="912" y="2160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3</a:t>
                </a:r>
              </a:p>
            </p:txBody>
          </p:sp>
        </p:grpSp>
        <p:grpSp>
          <p:nvGrpSpPr>
            <p:cNvPr id="17420" name="Group 15"/>
            <p:cNvGrpSpPr>
              <a:grpSpLocks/>
            </p:cNvGrpSpPr>
            <p:nvPr/>
          </p:nvGrpSpPr>
          <p:grpSpPr bwMode="auto">
            <a:xfrm>
              <a:off x="2057" y="3141"/>
              <a:ext cx="336" cy="288"/>
              <a:chOff x="816" y="2112"/>
              <a:chExt cx="336" cy="288"/>
            </a:xfrm>
          </p:grpSpPr>
          <p:sp>
            <p:nvSpPr>
              <p:cNvPr id="17436" name="Oval 16"/>
              <p:cNvSpPr>
                <a:spLocks noChangeArrowheads="1"/>
              </p:cNvSpPr>
              <p:nvPr/>
            </p:nvSpPr>
            <p:spPr bwMode="auto">
              <a:xfrm>
                <a:off x="816" y="2112"/>
                <a:ext cx="336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37" name="Text Box 17"/>
              <p:cNvSpPr txBox="1">
                <a:spLocks noChangeArrowheads="1"/>
              </p:cNvSpPr>
              <p:nvPr/>
            </p:nvSpPr>
            <p:spPr bwMode="auto">
              <a:xfrm>
                <a:off x="912" y="2160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4</a:t>
                </a:r>
              </a:p>
            </p:txBody>
          </p:sp>
        </p:grpSp>
        <p:grpSp>
          <p:nvGrpSpPr>
            <p:cNvPr id="17421" name="Group 18"/>
            <p:cNvGrpSpPr>
              <a:grpSpLocks/>
            </p:cNvGrpSpPr>
            <p:nvPr/>
          </p:nvGrpSpPr>
          <p:grpSpPr bwMode="auto">
            <a:xfrm>
              <a:off x="2945" y="1797"/>
              <a:ext cx="336" cy="288"/>
              <a:chOff x="816" y="2112"/>
              <a:chExt cx="336" cy="288"/>
            </a:xfrm>
          </p:grpSpPr>
          <p:sp>
            <p:nvSpPr>
              <p:cNvPr id="17434" name="Oval 19"/>
              <p:cNvSpPr>
                <a:spLocks noChangeArrowheads="1"/>
              </p:cNvSpPr>
              <p:nvPr/>
            </p:nvSpPr>
            <p:spPr bwMode="auto">
              <a:xfrm>
                <a:off x="816" y="2112"/>
                <a:ext cx="336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35" name="Text Box 20"/>
              <p:cNvSpPr txBox="1">
                <a:spLocks noChangeArrowheads="1"/>
              </p:cNvSpPr>
              <p:nvPr/>
            </p:nvSpPr>
            <p:spPr bwMode="auto">
              <a:xfrm>
                <a:off x="912" y="2160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a</a:t>
                </a:r>
              </a:p>
            </p:txBody>
          </p:sp>
        </p:grpSp>
        <p:grpSp>
          <p:nvGrpSpPr>
            <p:cNvPr id="17422" name="Group 21"/>
            <p:cNvGrpSpPr>
              <a:grpSpLocks/>
            </p:cNvGrpSpPr>
            <p:nvPr/>
          </p:nvGrpSpPr>
          <p:grpSpPr bwMode="auto">
            <a:xfrm>
              <a:off x="2945" y="2277"/>
              <a:ext cx="336" cy="288"/>
              <a:chOff x="816" y="2112"/>
              <a:chExt cx="336" cy="288"/>
            </a:xfrm>
          </p:grpSpPr>
          <p:sp>
            <p:nvSpPr>
              <p:cNvPr id="17432" name="Oval 22"/>
              <p:cNvSpPr>
                <a:spLocks noChangeArrowheads="1"/>
              </p:cNvSpPr>
              <p:nvPr/>
            </p:nvSpPr>
            <p:spPr bwMode="auto">
              <a:xfrm>
                <a:off x="816" y="2112"/>
                <a:ext cx="336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33" name="Text Box 23"/>
              <p:cNvSpPr txBox="1">
                <a:spLocks noChangeArrowheads="1"/>
              </p:cNvSpPr>
              <p:nvPr/>
            </p:nvSpPr>
            <p:spPr bwMode="auto">
              <a:xfrm>
                <a:off x="912" y="2160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b</a:t>
                </a:r>
              </a:p>
            </p:txBody>
          </p:sp>
        </p:grpSp>
        <p:grpSp>
          <p:nvGrpSpPr>
            <p:cNvPr id="17423" name="Group 24"/>
            <p:cNvGrpSpPr>
              <a:grpSpLocks/>
            </p:cNvGrpSpPr>
            <p:nvPr/>
          </p:nvGrpSpPr>
          <p:grpSpPr bwMode="auto">
            <a:xfrm>
              <a:off x="2945" y="2709"/>
              <a:ext cx="336" cy="288"/>
              <a:chOff x="816" y="2112"/>
              <a:chExt cx="336" cy="288"/>
            </a:xfrm>
          </p:grpSpPr>
          <p:sp>
            <p:nvSpPr>
              <p:cNvPr id="17430" name="Oval 25"/>
              <p:cNvSpPr>
                <a:spLocks noChangeArrowheads="1"/>
              </p:cNvSpPr>
              <p:nvPr/>
            </p:nvSpPr>
            <p:spPr bwMode="auto">
              <a:xfrm>
                <a:off x="816" y="2112"/>
                <a:ext cx="336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31" name="Text Box 26"/>
              <p:cNvSpPr txBox="1">
                <a:spLocks noChangeArrowheads="1"/>
              </p:cNvSpPr>
              <p:nvPr/>
            </p:nvSpPr>
            <p:spPr bwMode="auto">
              <a:xfrm>
                <a:off x="912" y="2160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c</a:t>
                </a:r>
              </a:p>
            </p:txBody>
          </p:sp>
        </p:grpSp>
        <p:grpSp>
          <p:nvGrpSpPr>
            <p:cNvPr id="17424" name="Group 27"/>
            <p:cNvGrpSpPr>
              <a:grpSpLocks/>
            </p:cNvGrpSpPr>
            <p:nvPr/>
          </p:nvGrpSpPr>
          <p:grpSpPr bwMode="auto">
            <a:xfrm>
              <a:off x="2945" y="3141"/>
              <a:ext cx="336" cy="288"/>
              <a:chOff x="816" y="2112"/>
              <a:chExt cx="336" cy="288"/>
            </a:xfrm>
          </p:grpSpPr>
          <p:sp>
            <p:nvSpPr>
              <p:cNvPr id="17428" name="Oval 28"/>
              <p:cNvSpPr>
                <a:spLocks noChangeArrowheads="1"/>
              </p:cNvSpPr>
              <p:nvPr/>
            </p:nvSpPr>
            <p:spPr bwMode="auto">
              <a:xfrm>
                <a:off x="816" y="2112"/>
                <a:ext cx="336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29" name="Text Box 29"/>
              <p:cNvSpPr txBox="1">
                <a:spLocks noChangeArrowheads="1"/>
              </p:cNvSpPr>
              <p:nvPr/>
            </p:nvSpPr>
            <p:spPr bwMode="auto">
              <a:xfrm>
                <a:off x="912" y="2160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>
                    <a:latin typeface="Arial" charset="0"/>
                  </a:rPr>
                  <a:t>d</a:t>
                </a:r>
              </a:p>
            </p:txBody>
          </p:sp>
        </p:grpSp>
        <p:sp>
          <p:nvSpPr>
            <p:cNvPr id="17425" name="Line 30"/>
            <p:cNvSpPr>
              <a:spLocks noChangeShapeType="1"/>
            </p:cNvSpPr>
            <p:nvPr/>
          </p:nvSpPr>
          <p:spPr bwMode="auto">
            <a:xfrm>
              <a:off x="2393" y="1941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6" name="Line 31"/>
            <p:cNvSpPr>
              <a:spLocks noChangeShapeType="1"/>
            </p:cNvSpPr>
            <p:nvPr/>
          </p:nvSpPr>
          <p:spPr bwMode="auto">
            <a:xfrm flipV="1">
              <a:off x="2393" y="2910"/>
              <a:ext cx="511" cy="3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7" name="Line 32"/>
            <p:cNvSpPr>
              <a:spLocks noChangeShapeType="1"/>
            </p:cNvSpPr>
            <p:nvPr/>
          </p:nvSpPr>
          <p:spPr bwMode="auto">
            <a:xfrm>
              <a:off x="2372" y="2886"/>
              <a:ext cx="532" cy="3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15 - </a:t>
            </a:r>
            <a:fld id="{FC938CD7-34B7-4F0D-89E9-12B907976D57}" type="slidenum">
              <a:rPr lang="en-US" sz="1400" smtClean="0">
                <a:latin typeface="Arial" charset="0"/>
              </a:rPr>
              <a:pPr eaLnBrk="1" hangingPunct="1"/>
              <a:t>16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Theorem of Functions</a:t>
            </a:r>
            <a:endParaRPr lang="en-US" sz="4000" smtClean="0"/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If </a:t>
            </a:r>
            <a:r>
              <a:rPr lang="en-GB" i="1" smtClean="0"/>
              <a:t>f</a:t>
            </a:r>
            <a:r>
              <a:rPr lang="en-GB" smtClean="0"/>
              <a:t> is </a:t>
            </a:r>
          </a:p>
          <a:p>
            <a:pPr lvl="1" eaLnBrk="1" hangingPunct="1"/>
            <a:r>
              <a:rPr lang="en-GB" smtClean="0"/>
              <a:t>Everywhere defined</a:t>
            </a:r>
          </a:p>
          <a:p>
            <a:pPr lvl="1" eaLnBrk="1" hangingPunct="1"/>
            <a:r>
              <a:rPr lang="en-GB" smtClean="0"/>
              <a:t>One-to-one, </a:t>
            </a:r>
          </a:p>
          <a:p>
            <a:pPr lvl="1" eaLnBrk="1" hangingPunct="1"/>
            <a:r>
              <a:rPr lang="en-GB" smtClean="0"/>
              <a:t>Onto </a:t>
            </a:r>
          </a:p>
          <a:p>
            <a:pPr eaLnBrk="1" hangingPunct="1">
              <a:buFontTx/>
              <a:buNone/>
            </a:pPr>
            <a:r>
              <a:rPr lang="en-GB" smtClean="0"/>
              <a:t>	then </a:t>
            </a:r>
            <a:r>
              <a:rPr lang="en-GB" i="1" smtClean="0"/>
              <a:t>f</a:t>
            </a:r>
            <a:r>
              <a:rPr lang="en-GB" smtClean="0"/>
              <a:t> is a one-to-one correspondence between A &amp; B</a:t>
            </a:r>
          </a:p>
          <a:p>
            <a:pPr eaLnBrk="1" hangingPunct="1"/>
            <a:r>
              <a:rPr lang="en-GB" smtClean="0"/>
              <a:t>Thus </a:t>
            </a:r>
            <a:r>
              <a:rPr lang="en-GB" i="1" smtClean="0"/>
              <a:t>f</a:t>
            </a:r>
            <a:r>
              <a:rPr lang="en-GB" smtClean="0"/>
              <a:t> is invertible and </a:t>
            </a:r>
            <a:r>
              <a:rPr lang="en-GB" i="1" smtClean="0"/>
              <a:t>f</a:t>
            </a:r>
            <a:r>
              <a:rPr lang="en-GB" i="1" baseline="30000" smtClean="0"/>
              <a:t> </a:t>
            </a:r>
            <a:r>
              <a:rPr lang="en-GB" baseline="30000" smtClean="0"/>
              <a:t>-1</a:t>
            </a:r>
            <a:r>
              <a:rPr lang="en-GB" smtClean="0"/>
              <a:t> is a one-to-one correspondence between B &amp; A</a:t>
            </a: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15 - </a:t>
            </a:r>
            <a:fld id="{B739E461-15B0-410A-B01D-7B50CB43229C}" type="slidenum">
              <a:rPr lang="en-US" sz="1400" smtClean="0">
                <a:latin typeface="Arial" charset="0"/>
              </a:rPr>
              <a:pPr eaLnBrk="1" hangingPunct="1"/>
              <a:t>17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>
          <a:xfrm>
            <a:off x="461963" y="165100"/>
            <a:ext cx="8229600" cy="1143000"/>
          </a:xfrm>
        </p:spPr>
        <p:txBody>
          <a:bodyPr/>
          <a:lstStyle/>
          <a:p>
            <a:pPr eaLnBrk="1" hangingPunct="1"/>
            <a:r>
              <a:rPr lang="en-GB" smtClean="0"/>
              <a:t>More Theorems of Functions</a:t>
            </a:r>
            <a:endParaRPr lang="en-US" sz="4000" smtClean="0"/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1963" y="1752600"/>
            <a:ext cx="8229600" cy="4343400"/>
          </a:xfrm>
        </p:spPr>
        <p:txBody>
          <a:bodyPr/>
          <a:lstStyle/>
          <a:p>
            <a:pPr eaLnBrk="1" hangingPunct="1"/>
            <a:r>
              <a:rPr lang="en-GB" smtClean="0"/>
              <a:t>Let </a:t>
            </a:r>
            <a:r>
              <a:rPr lang="en-GB" i="1" smtClean="0"/>
              <a:t>f</a:t>
            </a:r>
            <a:r>
              <a:rPr lang="en-GB" smtClean="0"/>
              <a:t> be any function:</a:t>
            </a:r>
            <a:endParaRPr lang="en-US" sz="2800" smtClean="0"/>
          </a:p>
          <a:p>
            <a:pPr lvl="2" eaLnBrk="1" hangingPunct="1"/>
            <a:r>
              <a:rPr lang="en-GB" sz="2800" smtClean="0"/>
              <a:t>1</a:t>
            </a:r>
            <a:r>
              <a:rPr lang="en-GB" sz="2800" baseline="-25000" smtClean="0"/>
              <a:t>B</a:t>
            </a:r>
            <a:r>
              <a:rPr lang="en-GB" sz="2800" smtClean="0"/>
              <a:t> </a:t>
            </a:r>
            <a:r>
              <a:rPr lang="en-GB" smtClean="0">
                <a:sym typeface="Symbol" pitchFamily="18" charset="2"/>
              </a:rPr>
              <a:t></a:t>
            </a:r>
            <a:r>
              <a:rPr lang="en-GB" sz="2800" smtClean="0"/>
              <a:t> </a:t>
            </a:r>
            <a:r>
              <a:rPr lang="en-GB" sz="2800" i="1" smtClean="0"/>
              <a:t>f = f</a:t>
            </a:r>
            <a:endParaRPr lang="en-US" sz="2800" smtClean="0"/>
          </a:p>
          <a:p>
            <a:pPr lvl="2" eaLnBrk="1" hangingPunct="1"/>
            <a:r>
              <a:rPr lang="en-GB" sz="2800" i="1" smtClean="0"/>
              <a:t>f </a:t>
            </a:r>
            <a:r>
              <a:rPr lang="en-GB" smtClean="0">
                <a:sym typeface="Symbol" pitchFamily="18" charset="2"/>
              </a:rPr>
              <a:t></a:t>
            </a:r>
            <a:r>
              <a:rPr lang="en-GB" sz="2800" smtClean="0"/>
              <a:t> 1</a:t>
            </a:r>
            <a:r>
              <a:rPr lang="en-GB" sz="2800" baseline="-25000" smtClean="0"/>
              <a:t>A</a:t>
            </a:r>
            <a:r>
              <a:rPr lang="en-GB" sz="2800" i="1" smtClean="0"/>
              <a:t> = f</a:t>
            </a:r>
          </a:p>
          <a:p>
            <a:pPr lvl="2" eaLnBrk="1" hangingPunct="1"/>
            <a:endParaRPr lang="en-US" sz="2800" smtClean="0"/>
          </a:p>
          <a:p>
            <a:pPr eaLnBrk="1" hangingPunct="1"/>
            <a:r>
              <a:rPr lang="en-GB" smtClean="0"/>
              <a:t>If </a:t>
            </a:r>
            <a:r>
              <a:rPr lang="en-GB" i="1" smtClean="0"/>
              <a:t>f</a:t>
            </a:r>
            <a:r>
              <a:rPr lang="en-GB" smtClean="0"/>
              <a:t> is a one-to-one correspondence between A and B, then</a:t>
            </a:r>
            <a:endParaRPr lang="en-US" sz="2800" smtClean="0"/>
          </a:p>
          <a:p>
            <a:pPr lvl="2" eaLnBrk="1" hangingPunct="1"/>
            <a:r>
              <a:rPr lang="en-GB" sz="2800" i="1" smtClean="0"/>
              <a:t>f</a:t>
            </a:r>
            <a:r>
              <a:rPr lang="en-GB" sz="2800" i="1" baseline="30000" smtClean="0"/>
              <a:t> </a:t>
            </a:r>
            <a:r>
              <a:rPr lang="en-GB" sz="2800" baseline="30000" smtClean="0"/>
              <a:t>-1</a:t>
            </a:r>
            <a:r>
              <a:rPr lang="en-GB" sz="2800" smtClean="0"/>
              <a:t> </a:t>
            </a:r>
            <a:r>
              <a:rPr lang="en-GB" smtClean="0">
                <a:sym typeface="Symbol" pitchFamily="18" charset="2"/>
              </a:rPr>
              <a:t></a:t>
            </a:r>
            <a:r>
              <a:rPr lang="en-GB" sz="2800" smtClean="0"/>
              <a:t> </a:t>
            </a:r>
            <a:r>
              <a:rPr lang="en-GB" sz="2800" i="1" smtClean="0"/>
              <a:t>f</a:t>
            </a:r>
            <a:r>
              <a:rPr lang="en-GB" sz="2800" smtClean="0"/>
              <a:t> = 1</a:t>
            </a:r>
            <a:r>
              <a:rPr lang="en-GB" sz="2800" baseline="-25000" smtClean="0"/>
              <a:t>A</a:t>
            </a:r>
            <a:endParaRPr lang="en-US" sz="2800" baseline="-25000" smtClean="0"/>
          </a:p>
          <a:p>
            <a:pPr lvl="2" eaLnBrk="1" hangingPunct="1"/>
            <a:r>
              <a:rPr lang="en-GB" sz="2800" i="1" smtClean="0"/>
              <a:t>f </a:t>
            </a:r>
            <a:r>
              <a:rPr lang="en-GB" smtClean="0">
                <a:sym typeface="Symbol" pitchFamily="18" charset="2"/>
              </a:rPr>
              <a:t></a:t>
            </a:r>
            <a:r>
              <a:rPr lang="en-GB" sz="2800" smtClean="0"/>
              <a:t> </a:t>
            </a:r>
            <a:r>
              <a:rPr lang="en-GB" sz="2800" i="1" smtClean="0"/>
              <a:t>f</a:t>
            </a:r>
            <a:r>
              <a:rPr lang="en-GB" sz="2800" i="1" baseline="30000" smtClean="0"/>
              <a:t> </a:t>
            </a:r>
            <a:r>
              <a:rPr lang="en-GB" sz="2800" baseline="30000" smtClean="0"/>
              <a:t>-1</a:t>
            </a:r>
            <a:r>
              <a:rPr lang="en-GB" sz="2800" smtClean="0"/>
              <a:t> = 1</a:t>
            </a:r>
            <a:r>
              <a:rPr lang="en-GB" sz="2800" baseline="-25000" smtClean="0"/>
              <a:t>B</a:t>
            </a:r>
            <a:endParaRPr lang="en-US" sz="2800" baseline="-2500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15 - </a:t>
            </a:r>
            <a:fld id="{25FBA47F-C6BD-4FE7-B040-3FB1B23621B0}" type="slidenum">
              <a:rPr lang="en-US" sz="1400" smtClean="0">
                <a:latin typeface="Arial" charset="0"/>
              </a:rPr>
              <a:pPr eaLnBrk="1" hangingPunct="1"/>
              <a:t>18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382000" cy="762000"/>
          </a:xfrm>
        </p:spPr>
        <p:txBody>
          <a:bodyPr/>
          <a:lstStyle/>
          <a:p>
            <a:pPr eaLnBrk="1" hangingPunct="1"/>
            <a:r>
              <a:rPr lang="en-GB" smtClean="0"/>
              <a:t>More Theorems of Functions (cont)</a:t>
            </a:r>
            <a:endParaRPr lang="en-US" smtClean="0"/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Let </a:t>
            </a:r>
            <a:r>
              <a:rPr lang="en-GB" i="1" smtClean="0"/>
              <a:t>f</a:t>
            </a:r>
            <a:r>
              <a:rPr lang="en-GB" smtClean="0"/>
              <a:t> :  A </a:t>
            </a:r>
            <a:r>
              <a:rPr lang="en-GB" smtClean="0">
                <a:cs typeface="Times New Roman" pitchFamily="18" charset="0"/>
              </a:rPr>
              <a:t>→ B</a:t>
            </a:r>
            <a:r>
              <a:rPr lang="en-GB" smtClean="0"/>
              <a:t> and </a:t>
            </a:r>
            <a:r>
              <a:rPr lang="en-GB" i="1" smtClean="0"/>
              <a:t>g</a:t>
            </a:r>
            <a:r>
              <a:rPr lang="en-GB" smtClean="0"/>
              <a:t> :  B </a:t>
            </a:r>
            <a:r>
              <a:rPr lang="en-GB" smtClean="0">
                <a:cs typeface="Times New Roman" pitchFamily="18" charset="0"/>
              </a:rPr>
              <a:t>→ C </a:t>
            </a:r>
            <a:r>
              <a:rPr lang="en-GB" smtClean="0"/>
              <a:t> </a:t>
            </a:r>
          </a:p>
          <a:p>
            <a:pPr eaLnBrk="1" hangingPunct="1"/>
            <a:r>
              <a:rPr lang="en-GB" smtClean="0"/>
              <a:t>Further let </a:t>
            </a:r>
            <a:r>
              <a:rPr lang="en-GB" i="1" smtClean="0"/>
              <a:t>f </a:t>
            </a:r>
            <a:r>
              <a:rPr lang="en-GB" smtClean="0"/>
              <a:t> and </a:t>
            </a:r>
            <a:r>
              <a:rPr lang="en-GB" i="1" smtClean="0"/>
              <a:t>g </a:t>
            </a:r>
            <a:r>
              <a:rPr lang="en-GB" smtClean="0"/>
              <a:t>be invertible</a:t>
            </a:r>
          </a:p>
          <a:p>
            <a:pPr lvl="2" eaLnBrk="1" hangingPunct="1"/>
            <a:r>
              <a:rPr lang="en-GB" sz="2800" smtClean="0"/>
              <a:t>(</a:t>
            </a:r>
            <a:r>
              <a:rPr lang="en-GB" sz="2800" i="1" smtClean="0"/>
              <a:t>g</a:t>
            </a:r>
            <a:r>
              <a:rPr lang="en-GB" sz="2800" smtClean="0"/>
              <a:t> </a:t>
            </a:r>
            <a:r>
              <a:rPr lang="en-GB" smtClean="0">
                <a:sym typeface="Symbol" pitchFamily="18" charset="2"/>
              </a:rPr>
              <a:t></a:t>
            </a:r>
            <a:r>
              <a:rPr lang="en-GB" sz="2800" smtClean="0"/>
              <a:t> </a:t>
            </a:r>
            <a:r>
              <a:rPr lang="en-GB" sz="2800" i="1" smtClean="0"/>
              <a:t>f</a:t>
            </a:r>
            <a:r>
              <a:rPr lang="en-GB" sz="2800" smtClean="0"/>
              <a:t>) is invertible </a:t>
            </a:r>
          </a:p>
          <a:p>
            <a:pPr lvl="2" eaLnBrk="1" hangingPunct="1"/>
            <a:r>
              <a:rPr lang="en-GB" sz="2800" smtClean="0"/>
              <a:t>(</a:t>
            </a:r>
            <a:r>
              <a:rPr lang="en-GB" sz="2800" i="1" smtClean="0"/>
              <a:t>g</a:t>
            </a:r>
            <a:r>
              <a:rPr lang="en-GB" sz="2800" smtClean="0"/>
              <a:t> </a:t>
            </a:r>
            <a:r>
              <a:rPr lang="en-GB" smtClean="0">
                <a:sym typeface="Symbol" pitchFamily="18" charset="2"/>
              </a:rPr>
              <a:t></a:t>
            </a:r>
            <a:r>
              <a:rPr lang="en-GB" sz="2800" smtClean="0"/>
              <a:t> </a:t>
            </a:r>
            <a:r>
              <a:rPr lang="en-GB" sz="2800" i="1" smtClean="0"/>
              <a:t>f</a:t>
            </a:r>
            <a:r>
              <a:rPr lang="en-GB" sz="2800" smtClean="0"/>
              <a:t>)</a:t>
            </a:r>
            <a:r>
              <a:rPr lang="en-GB" sz="2800" baseline="30000" smtClean="0"/>
              <a:t>-1</a:t>
            </a:r>
            <a:r>
              <a:rPr lang="en-GB" sz="2800" smtClean="0"/>
              <a:t> = (</a:t>
            </a:r>
            <a:r>
              <a:rPr lang="en-GB" sz="2800" i="1" smtClean="0"/>
              <a:t>f</a:t>
            </a:r>
            <a:r>
              <a:rPr lang="en-GB" sz="2800" baseline="30000" smtClean="0"/>
              <a:t> -1</a:t>
            </a:r>
            <a:r>
              <a:rPr lang="en-GB" sz="2800" smtClean="0"/>
              <a:t> </a:t>
            </a:r>
            <a:r>
              <a:rPr lang="en-GB" smtClean="0">
                <a:sym typeface="Symbol" pitchFamily="18" charset="2"/>
              </a:rPr>
              <a:t></a:t>
            </a:r>
            <a:r>
              <a:rPr lang="en-GB" sz="2800" i="1" smtClean="0"/>
              <a:t> g</a:t>
            </a:r>
            <a:r>
              <a:rPr lang="en-GB" sz="2800" i="1" baseline="30000" smtClean="0"/>
              <a:t> </a:t>
            </a:r>
            <a:r>
              <a:rPr lang="en-GB" sz="2800" baseline="30000" smtClean="0"/>
              <a:t>-1</a:t>
            </a:r>
            <a:r>
              <a:rPr lang="en-GB" sz="2800" smtClean="0"/>
              <a:t>)</a:t>
            </a:r>
            <a:endParaRPr lang="en-US" sz="2800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15 - </a:t>
            </a:r>
            <a:fld id="{30147024-AF83-456B-8D2E-FD8C67EDEA65}" type="slidenum">
              <a:rPr lang="en-US" sz="1400" smtClean="0">
                <a:latin typeface="Arial" charset="0"/>
              </a:rPr>
              <a:pPr eaLnBrk="1" hangingPunct="1"/>
              <a:t>19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Key Concepts Summary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Definition of a function</a:t>
            </a:r>
          </a:p>
          <a:p>
            <a:pPr eaLnBrk="1" hangingPunct="1"/>
            <a:r>
              <a:rPr lang="en-US" smtClean="0"/>
              <a:t>Representation of a function</a:t>
            </a:r>
          </a:p>
          <a:p>
            <a:pPr eaLnBrk="1" hangingPunct="1"/>
            <a:r>
              <a:rPr lang="en-US" smtClean="0"/>
              <a:t>Composition</a:t>
            </a:r>
          </a:p>
          <a:p>
            <a:pPr eaLnBrk="1" hangingPunct="1"/>
            <a:r>
              <a:rPr lang="en-US" smtClean="0"/>
              <a:t>Special types of functions</a:t>
            </a:r>
          </a:p>
          <a:p>
            <a:pPr eaLnBrk="1" hangingPunct="1"/>
            <a:r>
              <a:rPr lang="en-US" smtClean="0"/>
              <a:t>Theorems on functions</a:t>
            </a:r>
          </a:p>
          <a:p>
            <a:pPr eaLnBrk="1" hangingPunct="1"/>
            <a:r>
              <a:rPr lang="en-US" smtClean="0"/>
              <a:t>Reading for next lecture</a:t>
            </a:r>
          </a:p>
          <a:p>
            <a:pPr lvl="1" eaLnBrk="1" hangingPunct="1"/>
            <a:r>
              <a:rPr lang="en-US" smtClean="0"/>
              <a:t>Kolman - Section 5.2, 5.3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15 - </a:t>
            </a:r>
            <a:fld id="{49458581-9EE8-4888-AE5C-F91F3BCA09A1}" type="slidenum">
              <a:rPr lang="en-US" sz="1400" smtClean="0">
                <a:latin typeface="Arial" charset="0"/>
              </a:rPr>
              <a:pPr eaLnBrk="1" hangingPunct="1"/>
              <a:t>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Lecture Introduction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Reading</a:t>
            </a:r>
          </a:p>
          <a:p>
            <a:pPr lvl="1" eaLnBrk="1" hangingPunct="1"/>
            <a:r>
              <a:rPr lang="en-US" dirty="0" smtClean="0"/>
              <a:t>Rosen </a:t>
            </a:r>
            <a:r>
              <a:rPr lang="en-US" dirty="0" smtClean="0"/>
              <a:t>- </a:t>
            </a:r>
            <a:r>
              <a:rPr lang="en-US" smtClean="0"/>
              <a:t>Section </a:t>
            </a:r>
            <a:r>
              <a:rPr lang="en-US" smtClean="0"/>
              <a:t>2.3</a:t>
            </a:r>
            <a:endParaRPr lang="en-US" dirty="0" smtClean="0"/>
          </a:p>
          <a:p>
            <a:pPr eaLnBrk="1" hangingPunct="1"/>
            <a:r>
              <a:rPr lang="en-US" dirty="0" smtClean="0"/>
              <a:t>Definition of a function</a:t>
            </a:r>
          </a:p>
          <a:p>
            <a:pPr eaLnBrk="1" hangingPunct="1"/>
            <a:r>
              <a:rPr lang="en-US" dirty="0" smtClean="0"/>
              <a:t>Representation of a function</a:t>
            </a:r>
          </a:p>
          <a:p>
            <a:pPr eaLnBrk="1" hangingPunct="1"/>
            <a:r>
              <a:rPr lang="en-US" dirty="0" smtClean="0"/>
              <a:t>Composition</a:t>
            </a:r>
          </a:p>
          <a:p>
            <a:pPr eaLnBrk="1" hangingPunct="1"/>
            <a:r>
              <a:rPr lang="en-US" dirty="0" smtClean="0"/>
              <a:t>Special types of functions</a:t>
            </a:r>
          </a:p>
          <a:p>
            <a:pPr eaLnBrk="1" hangingPunct="1"/>
            <a:r>
              <a:rPr lang="en-US" dirty="0" smtClean="0"/>
              <a:t>Theorems on functions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15 - </a:t>
            </a:r>
            <a:fld id="{FEE13D57-E9B9-474A-B97F-62D22081262D}" type="slidenum">
              <a:rPr lang="en-US" sz="1400" smtClean="0">
                <a:latin typeface="Arial" charset="0"/>
              </a:rPr>
              <a:pPr eaLnBrk="1" hangingPunct="1"/>
              <a:t>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Review: Dom and Ran of a Relation</a:t>
            </a:r>
            <a:endParaRPr lang="en-US" sz="4000" smtClean="0"/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Given R - a relation from the set A to the set B, then</a:t>
            </a:r>
          </a:p>
          <a:p>
            <a:pPr lvl="1" eaLnBrk="1" hangingPunct="1"/>
            <a:r>
              <a:rPr lang="en-GB" smtClean="0"/>
              <a:t>Domain of R - Dom(R)</a:t>
            </a:r>
          </a:p>
          <a:p>
            <a:pPr lvl="2" eaLnBrk="1" hangingPunct="1"/>
            <a:r>
              <a:rPr lang="en-GB" smtClean="0"/>
              <a:t>Subset of A containing elements that are related to some element in B</a:t>
            </a:r>
            <a:endParaRPr lang="en-US" sz="2000" smtClean="0"/>
          </a:p>
          <a:p>
            <a:pPr lvl="1" eaLnBrk="1" hangingPunct="1"/>
            <a:r>
              <a:rPr lang="en-GB" smtClean="0"/>
              <a:t>Range of R - Ran(R)</a:t>
            </a:r>
          </a:p>
          <a:p>
            <a:pPr lvl="2" eaLnBrk="1" hangingPunct="1"/>
            <a:r>
              <a:rPr lang="en-GB" smtClean="0"/>
              <a:t>Subset of B containing all second elements of the pairs defining R </a:t>
            </a:r>
          </a:p>
          <a:p>
            <a:pPr eaLnBrk="1" hangingPunct="1"/>
            <a:r>
              <a:rPr lang="en-US" sz="2800" smtClean="0"/>
              <a:t>The same definitions apply to functions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15 - </a:t>
            </a:r>
            <a:fld id="{321F6049-6891-43FB-A501-C8801767A10F}" type="slidenum">
              <a:rPr lang="en-US" sz="1400" smtClean="0">
                <a:latin typeface="Arial" charset="0"/>
              </a:rPr>
              <a:pPr eaLnBrk="1" hangingPunct="1"/>
              <a:t>4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Functions</a:t>
            </a:r>
            <a:endParaRPr lang="en-US" sz="4000" smtClean="0"/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dirty="0" smtClean="0"/>
              <a:t>A function </a:t>
            </a:r>
            <a:r>
              <a:rPr lang="en-GB" i="1" dirty="0" smtClean="0"/>
              <a:t>f</a:t>
            </a:r>
            <a:r>
              <a:rPr lang="en-GB" dirty="0" smtClean="0"/>
              <a:t> is a relation from A to B</a:t>
            </a:r>
          </a:p>
          <a:p>
            <a:pPr lvl="1" eaLnBrk="1" hangingPunct="1">
              <a:lnSpc>
                <a:spcPct val="90000"/>
              </a:lnSpc>
            </a:pPr>
            <a:r>
              <a:rPr lang="en-GB" i="1" dirty="0" smtClean="0"/>
              <a:t>f</a:t>
            </a:r>
            <a:r>
              <a:rPr lang="en-GB" dirty="0" smtClean="0"/>
              <a:t> :  A </a:t>
            </a:r>
            <a:r>
              <a:rPr lang="en-GB" dirty="0" smtClean="0">
                <a:cs typeface="Times New Roman" pitchFamily="18" charset="0"/>
              </a:rPr>
              <a:t>→ B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 smtClean="0"/>
              <a:t>Each element of A in the domain of </a:t>
            </a:r>
            <a:r>
              <a:rPr lang="en-GB" i="1" dirty="0" smtClean="0"/>
              <a:t>f</a:t>
            </a:r>
            <a:r>
              <a:rPr lang="en-GB" dirty="0" smtClean="0"/>
              <a:t> maps to </a:t>
            </a:r>
            <a:r>
              <a:rPr lang="en-GB" i="1" dirty="0" smtClean="0">
                <a:solidFill>
                  <a:schemeClr val="tx2"/>
                </a:solidFill>
              </a:rPr>
              <a:t>at most</a:t>
            </a:r>
            <a:r>
              <a:rPr lang="en-GB" dirty="0" smtClean="0"/>
              <a:t> one element in B</a:t>
            </a:r>
            <a:endParaRPr lang="en-US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en-GB" dirty="0" smtClean="0"/>
              <a:t>Alternatively   </a:t>
            </a:r>
            <a:r>
              <a:rPr lang="en-GB" i="1" dirty="0" smtClean="0"/>
              <a:t>f </a:t>
            </a:r>
            <a:r>
              <a:rPr lang="en-GB" dirty="0" smtClean="0"/>
              <a:t>(a) = b </a:t>
            </a:r>
          </a:p>
          <a:p>
            <a:pPr lvl="1" eaLnBrk="1" hangingPunct="1">
              <a:lnSpc>
                <a:spcPct val="90000"/>
              </a:lnSpc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GB" dirty="0" smtClean="0"/>
              <a:t>If an element a is not in the domain of </a:t>
            </a:r>
            <a:r>
              <a:rPr lang="en-GB" i="1" dirty="0" smtClean="0"/>
              <a:t>f</a:t>
            </a:r>
            <a:r>
              <a:rPr lang="en-GB" dirty="0" smtClean="0"/>
              <a:t>, 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 smtClean="0"/>
              <a:t> </a:t>
            </a:r>
            <a:r>
              <a:rPr lang="en-GB" i="1" dirty="0" smtClean="0"/>
              <a:t>f </a:t>
            </a:r>
            <a:r>
              <a:rPr lang="en-GB" dirty="0" smtClean="0"/>
              <a:t>(a) is undefined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 smtClean="0"/>
              <a:t>Written as </a:t>
            </a:r>
            <a:r>
              <a:rPr lang="en-GB" i="1" dirty="0" smtClean="0"/>
              <a:t>f </a:t>
            </a:r>
            <a:r>
              <a:rPr lang="en-GB" dirty="0" smtClean="0"/>
              <a:t>(a) = </a:t>
            </a:r>
            <a:r>
              <a:rPr lang="en-GB" dirty="0" smtClean="0">
                <a:sym typeface="Symbol" pitchFamily="18" charset="2"/>
              </a:rPr>
              <a:t>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15 - </a:t>
            </a:r>
            <a:fld id="{36E632FE-6170-4462-A2CA-755D7ED297D1}" type="slidenum">
              <a:rPr lang="en-US" sz="1400" smtClean="0">
                <a:latin typeface="Arial" charset="0"/>
              </a:rPr>
              <a:pPr eaLnBrk="1" hangingPunct="1"/>
              <a:t>5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Functions (cont)</a:t>
            </a: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0563" y="1676400"/>
            <a:ext cx="7772400" cy="4495800"/>
          </a:xfrm>
        </p:spPr>
        <p:txBody>
          <a:bodyPr/>
          <a:lstStyle/>
          <a:p>
            <a:pPr eaLnBrk="1" hangingPunct="1"/>
            <a:r>
              <a:rPr lang="en-GB" smtClean="0"/>
              <a:t>Functions are also called mappings or transformations </a:t>
            </a:r>
          </a:p>
          <a:p>
            <a:pPr lvl="1" eaLnBrk="1" hangingPunct="1"/>
            <a:r>
              <a:rPr lang="en-GB" smtClean="0"/>
              <a:t>View as rules that assign an element of A to one element of B</a:t>
            </a:r>
            <a:endParaRPr lang="en-US" sz="2400" smtClean="0"/>
          </a:p>
        </p:txBody>
      </p:sp>
      <p:sp>
        <p:nvSpPr>
          <p:cNvPr id="7175" name="Oval 4"/>
          <p:cNvSpPr>
            <a:spLocks noChangeArrowheads="1"/>
          </p:cNvSpPr>
          <p:nvPr/>
        </p:nvSpPr>
        <p:spPr bwMode="auto">
          <a:xfrm>
            <a:off x="3590925" y="3736975"/>
            <a:ext cx="396875" cy="4286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6" name="Oval 5"/>
          <p:cNvSpPr>
            <a:spLocks noChangeArrowheads="1"/>
          </p:cNvSpPr>
          <p:nvPr/>
        </p:nvSpPr>
        <p:spPr bwMode="auto">
          <a:xfrm>
            <a:off x="3590925" y="4391025"/>
            <a:ext cx="396875" cy="4286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7" name="Oval 6"/>
          <p:cNvSpPr>
            <a:spLocks noChangeArrowheads="1"/>
          </p:cNvSpPr>
          <p:nvPr/>
        </p:nvSpPr>
        <p:spPr bwMode="auto">
          <a:xfrm>
            <a:off x="3590925" y="5040313"/>
            <a:ext cx="396875" cy="4286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8" name="Oval 7"/>
          <p:cNvSpPr>
            <a:spLocks noChangeArrowheads="1"/>
          </p:cNvSpPr>
          <p:nvPr/>
        </p:nvSpPr>
        <p:spPr bwMode="auto">
          <a:xfrm>
            <a:off x="3590925" y="5691188"/>
            <a:ext cx="396875" cy="4286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9" name="Oval 8"/>
          <p:cNvSpPr>
            <a:spLocks noChangeArrowheads="1"/>
          </p:cNvSpPr>
          <p:nvPr/>
        </p:nvSpPr>
        <p:spPr bwMode="auto">
          <a:xfrm>
            <a:off x="5081588" y="3736975"/>
            <a:ext cx="398462" cy="4286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0" name="Oval 9"/>
          <p:cNvSpPr>
            <a:spLocks noChangeArrowheads="1"/>
          </p:cNvSpPr>
          <p:nvPr/>
        </p:nvSpPr>
        <p:spPr bwMode="auto">
          <a:xfrm>
            <a:off x="5081588" y="4391025"/>
            <a:ext cx="398462" cy="4286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1" name="Oval 10"/>
          <p:cNvSpPr>
            <a:spLocks noChangeArrowheads="1"/>
          </p:cNvSpPr>
          <p:nvPr/>
        </p:nvSpPr>
        <p:spPr bwMode="auto">
          <a:xfrm>
            <a:off x="5081588" y="5040313"/>
            <a:ext cx="398462" cy="4286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2" name="AutoShape 11"/>
          <p:cNvSpPr>
            <a:spLocks/>
          </p:cNvSpPr>
          <p:nvPr/>
        </p:nvSpPr>
        <p:spPr bwMode="auto">
          <a:xfrm>
            <a:off x="3192463" y="3736975"/>
            <a:ext cx="298450" cy="2355850"/>
          </a:xfrm>
          <a:prstGeom prst="leftBrace">
            <a:avLst>
              <a:gd name="adj1" fmla="val 65780"/>
              <a:gd name="adj2" fmla="val 50000"/>
            </a:avLst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3" name="Text Box 12"/>
          <p:cNvSpPr txBox="1">
            <a:spLocks noChangeArrowheads="1"/>
          </p:cNvSpPr>
          <p:nvPr/>
        </p:nvSpPr>
        <p:spPr bwMode="auto">
          <a:xfrm>
            <a:off x="1460500" y="4581525"/>
            <a:ext cx="1477963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/>
              <a:t>Elements </a:t>
            </a:r>
            <a:br>
              <a:rPr lang="en-US"/>
            </a:br>
            <a:r>
              <a:rPr lang="en-US"/>
              <a:t>of A</a:t>
            </a:r>
            <a:endParaRPr lang="en-US">
              <a:latin typeface="Arial" charset="0"/>
            </a:endParaRPr>
          </a:p>
        </p:txBody>
      </p:sp>
      <p:sp>
        <p:nvSpPr>
          <p:cNvPr id="7184" name="AutoShape 13"/>
          <p:cNvSpPr>
            <a:spLocks/>
          </p:cNvSpPr>
          <p:nvPr/>
        </p:nvSpPr>
        <p:spPr bwMode="auto">
          <a:xfrm flipH="1">
            <a:off x="5480050" y="3736975"/>
            <a:ext cx="298450" cy="1712913"/>
          </a:xfrm>
          <a:prstGeom prst="leftBrace">
            <a:avLst>
              <a:gd name="adj1" fmla="val 47828"/>
              <a:gd name="adj2" fmla="val 50000"/>
            </a:avLst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5" name="Text Box 14"/>
          <p:cNvSpPr txBox="1">
            <a:spLocks noChangeArrowheads="1"/>
          </p:cNvSpPr>
          <p:nvPr/>
        </p:nvSpPr>
        <p:spPr bwMode="auto">
          <a:xfrm>
            <a:off x="5992813" y="4273550"/>
            <a:ext cx="1573212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Elements </a:t>
            </a:r>
            <a:br>
              <a:rPr lang="en-US"/>
            </a:br>
            <a:r>
              <a:rPr lang="en-US"/>
              <a:t>of B</a:t>
            </a:r>
            <a:endParaRPr lang="en-US">
              <a:latin typeface="Arial" charset="0"/>
            </a:endParaRPr>
          </a:p>
        </p:txBody>
      </p:sp>
      <p:sp>
        <p:nvSpPr>
          <p:cNvPr id="7186" name="Line 15"/>
          <p:cNvSpPr>
            <a:spLocks noChangeShapeType="1"/>
          </p:cNvSpPr>
          <p:nvPr/>
        </p:nvSpPr>
        <p:spPr bwMode="auto">
          <a:xfrm>
            <a:off x="3987800" y="3956050"/>
            <a:ext cx="1093788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7" name="Line 16"/>
          <p:cNvSpPr>
            <a:spLocks noChangeShapeType="1"/>
          </p:cNvSpPr>
          <p:nvPr/>
        </p:nvSpPr>
        <p:spPr bwMode="auto">
          <a:xfrm flipV="1">
            <a:off x="3987800" y="4062413"/>
            <a:ext cx="1093788" cy="53498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8" name="Line 17"/>
          <p:cNvSpPr>
            <a:spLocks noChangeShapeType="1"/>
          </p:cNvSpPr>
          <p:nvPr/>
        </p:nvSpPr>
        <p:spPr bwMode="auto">
          <a:xfrm>
            <a:off x="3987800" y="5256213"/>
            <a:ext cx="1093788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9" name="Line 18"/>
          <p:cNvSpPr>
            <a:spLocks noChangeShapeType="1"/>
          </p:cNvSpPr>
          <p:nvPr/>
        </p:nvSpPr>
        <p:spPr bwMode="auto">
          <a:xfrm flipV="1">
            <a:off x="3987800" y="4714875"/>
            <a:ext cx="1093788" cy="1177925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15 - </a:t>
            </a:r>
            <a:fld id="{C438DF09-4F55-4BEF-BF5B-275D8712E81E}" type="slidenum">
              <a:rPr lang="en-US" sz="1400" smtClean="0">
                <a:latin typeface="Arial" charset="0"/>
              </a:rPr>
              <a:pPr eaLnBrk="1" hangingPunct="1"/>
              <a:t>6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Functions (cont)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Because </a:t>
            </a:r>
            <a:r>
              <a:rPr lang="en-GB" i="1" smtClean="0"/>
              <a:t>f</a:t>
            </a:r>
            <a:r>
              <a:rPr lang="en-GB" smtClean="0"/>
              <a:t> is a relation, it too is a subset of the Cartesian Product A </a:t>
            </a:r>
            <a:r>
              <a:rPr lang="en-GB" smtClean="0">
                <a:sym typeface="Symbol" pitchFamily="18" charset="2"/>
              </a:rPr>
              <a:t></a:t>
            </a:r>
            <a:r>
              <a:rPr lang="en-GB" smtClean="0"/>
              <a:t> B </a:t>
            </a:r>
          </a:p>
          <a:p>
            <a:pPr eaLnBrk="1" hangingPunct="1"/>
            <a:r>
              <a:rPr lang="en-GB" smtClean="0"/>
              <a:t>Even though there might be multiple sequence pairs that have the same element b, </a:t>
            </a:r>
            <a:r>
              <a:rPr lang="en-GB" smtClean="0">
                <a:solidFill>
                  <a:schemeClr val="tx2"/>
                </a:solidFill>
              </a:rPr>
              <a:t>no two sequence pairs may have the same first element a</a:t>
            </a:r>
            <a:endParaRPr lang="en-US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15 - </a:t>
            </a:r>
            <a:fld id="{E0141B45-AA17-4666-A159-D248DD0932D3}" type="slidenum">
              <a:rPr lang="en-US" sz="1400" smtClean="0">
                <a:latin typeface="Arial" charset="0"/>
              </a:rPr>
              <a:pPr eaLnBrk="1" hangingPunct="1"/>
              <a:t>7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153400" cy="762000"/>
          </a:xfrm>
        </p:spPr>
        <p:txBody>
          <a:bodyPr/>
          <a:lstStyle/>
          <a:p>
            <a:pPr eaLnBrk="1" hangingPunct="1"/>
            <a:r>
              <a:rPr lang="en-GB" sz="4000" smtClean="0"/>
              <a:t>Functions Represented by Formulae</a:t>
            </a:r>
            <a:endParaRPr lang="en-US" sz="3600" smtClean="0"/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9875" y="1600200"/>
            <a:ext cx="864235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mtClean="0"/>
              <a:t>It </a:t>
            </a:r>
            <a:r>
              <a:rPr lang="en-GB" smtClean="0">
                <a:solidFill>
                  <a:schemeClr val="tx2"/>
                </a:solidFill>
              </a:rPr>
              <a:t>may</a:t>
            </a:r>
            <a:r>
              <a:rPr lang="en-GB" smtClean="0"/>
              <a:t> be possible to represent a function with a formula</a:t>
            </a:r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Example: </a:t>
            </a:r>
            <a:r>
              <a:rPr lang="en-GB" i="1" smtClean="0"/>
              <a:t>f </a:t>
            </a:r>
            <a:r>
              <a:rPr lang="en-GB" smtClean="0"/>
              <a:t>(x) = x</a:t>
            </a:r>
            <a:r>
              <a:rPr lang="en-GB" baseline="30000" smtClean="0"/>
              <a:t>2    </a:t>
            </a:r>
            <a:r>
              <a:rPr lang="en-GB" smtClean="0"/>
              <a:t>(mapping from Z to N)</a:t>
            </a:r>
            <a:endParaRPr lang="en-US" sz="2400" baseline="30000" smtClean="0"/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A function is not necessarily represented with a formula</a:t>
            </a:r>
            <a:endParaRPr lang="en-GB" sz="2800" smtClean="0"/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Because a function is a relation </a:t>
            </a:r>
          </a:p>
          <a:p>
            <a:pPr lvl="2" eaLnBrk="1" hangingPunct="1">
              <a:lnSpc>
                <a:spcPct val="90000"/>
              </a:lnSpc>
            </a:pPr>
            <a:r>
              <a:rPr lang="en-GB" smtClean="0"/>
              <a:t>It is therefore </a:t>
            </a:r>
            <a:r>
              <a:rPr lang="en-GB" smtClean="0">
                <a:solidFill>
                  <a:schemeClr val="tx2"/>
                </a:solidFill>
              </a:rPr>
              <a:t>just a subset of the Cartesian product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It may be that a function is represented </a:t>
            </a:r>
            <a:r>
              <a:rPr lang="en-GB" smtClean="0">
                <a:solidFill>
                  <a:srgbClr val="FFC000"/>
                </a:solidFill>
              </a:rPr>
              <a:t>only</a:t>
            </a:r>
            <a:r>
              <a:rPr lang="en-GB" smtClean="0"/>
              <a:t> as a set of ordered pairs</a:t>
            </a:r>
            <a:endParaRPr lang="en-US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15 - </a:t>
            </a:r>
            <a:fld id="{B2EA3DEE-ABDD-4B47-A04D-FD81FEFA45AA}" type="slidenum">
              <a:rPr lang="en-US" sz="1400" smtClean="0">
                <a:latin typeface="Arial" charset="0"/>
              </a:rPr>
              <a:pPr eaLnBrk="1" hangingPunct="1"/>
              <a:t>8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8991600" cy="762000"/>
          </a:xfrm>
        </p:spPr>
        <p:txBody>
          <a:bodyPr/>
          <a:lstStyle/>
          <a:p>
            <a:pPr eaLnBrk="1" hangingPunct="1"/>
            <a:r>
              <a:rPr lang="en-GB" sz="4000" smtClean="0"/>
              <a:t>Functions Without Formulae</a:t>
            </a:r>
            <a:endParaRPr lang="en-GB" sz="3600" smtClean="0"/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772400" cy="3978275"/>
          </a:xfrm>
        </p:spPr>
        <p:txBody>
          <a:bodyPr/>
          <a:lstStyle/>
          <a:p>
            <a:pPr eaLnBrk="1" hangingPunct="1"/>
            <a:r>
              <a:rPr lang="en-GB" smtClean="0"/>
              <a:t>Example: A mapping from one finite set to another</a:t>
            </a:r>
          </a:p>
          <a:p>
            <a:pPr lvl="1" eaLnBrk="1" hangingPunct="1"/>
            <a:r>
              <a:rPr lang="en-GB" smtClean="0"/>
              <a:t>A = { b, c, d, e} and B = {4, 6}</a:t>
            </a:r>
          </a:p>
          <a:p>
            <a:pPr lvl="1" eaLnBrk="1" hangingPunct="1"/>
            <a:r>
              <a:rPr lang="en-GB" i="1" smtClean="0"/>
              <a:t>f </a:t>
            </a:r>
            <a:r>
              <a:rPr lang="en-GB" smtClean="0"/>
              <a:t>(a) = {(b, 4), (c, 6), (d, 6), (e, 4)}</a:t>
            </a:r>
          </a:p>
          <a:p>
            <a:pPr eaLnBrk="1" hangingPunct="1"/>
            <a:r>
              <a:rPr lang="en-GB" smtClean="0"/>
              <a:t>Example: Membership function</a:t>
            </a:r>
            <a:endParaRPr lang="en-GB" sz="2800" smtClean="0"/>
          </a:p>
          <a:p>
            <a:pPr lvl="1" eaLnBrk="1" hangingPunct="1"/>
            <a:r>
              <a:rPr lang="en-GB" i="1" smtClean="0"/>
              <a:t>f </a:t>
            </a:r>
            <a:r>
              <a:rPr lang="en-GB" smtClean="0"/>
              <a:t>(a)  return 0 if a is even, 1 otherwise</a:t>
            </a:r>
            <a:endParaRPr lang="en-US" sz="2400" smtClean="0"/>
          </a:p>
          <a:p>
            <a:pPr lvl="1" eaLnBrk="1" hangingPunct="1"/>
            <a:r>
              <a:rPr lang="en-GB" smtClean="0"/>
              <a:t>A = Z        B = {0,1}</a:t>
            </a:r>
            <a:endParaRPr lang="en-US" sz="240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15 - </a:t>
            </a:r>
            <a:fld id="{1E75C6AC-98DE-4B04-BA69-C8BF28210DE7}" type="slidenum">
              <a:rPr lang="en-US" sz="1400" smtClean="0">
                <a:latin typeface="Arial" charset="0"/>
              </a:rPr>
              <a:pPr eaLnBrk="1" hangingPunct="1"/>
              <a:t>9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Identity Function</a:t>
            </a:r>
            <a:endParaRPr lang="en-US" sz="4000" smtClean="0"/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495800"/>
          </a:xfrm>
        </p:spPr>
        <p:txBody>
          <a:bodyPr/>
          <a:lstStyle/>
          <a:p>
            <a:pPr eaLnBrk="1" hangingPunct="1"/>
            <a:r>
              <a:rPr lang="en-GB" smtClean="0"/>
              <a:t>The identity function is a function on A</a:t>
            </a:r>
            <a:endParaRPr lang="en-US" sz="2800" smtClean="0"/>
          </a:p>
          <a:p>
            <a:pPr lvl="1" eaLnBrk="1" hangingPunct="1"/>
            <a:r>
              <a:rPr lang="en-GB" smtClean="0"/>
              <a:t>Denoted 1</a:t>
            </a:r>
            <a:r>
              <a:rPr lang="en-GB" baseline="-25000" smtClean="0"/>
              <a:t>A</a:t>
            </a:r>
            <a:endParaRPr lang="en-US" sz="2400" baseline="-25000" smtClean="0"/>
          </a:p>
          <a:p>
            <a:pPr lvl="1" eaLnBrk="1" hangingPunct="1"/>
            <a:r>
              <a:rPr lang="en-GB" smtClean="0"/>
              <a:t>Defined by 1</a:t>
            </a:r>
            <a:r>
              <a:rPr lang="en-GB" baseline="-25000" smtClean="0"/>
              <a:t>A</a:t>
            </a:r>
            <a:r>
              <a:rPr lang="en-GB" smtClean="0"/>
              <a:t>(a) = a</a:t>
            </a:r>
            <a:endParaRPr lang="en-US" sz="24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Designs\Fireball.pot</Template>
  <TotalTime>2603</TotalTime>
  <Words>1048</Words>
  <Application>Microsoft Office PowerPoint</Application>
  <PresentationFormat>On-screen Show (4:3)</PresentationFormat>
  <Paragraphs>223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Fireball</vt:lpstr>
      <vt:lpstr>Lecture 15 Functions</vt:lpstr>
      <vt:lpstr>Lecture Introduction</vt:lpstr>
      <vt:lpstr>Review: Dom and Ran of a Relation</vt:lpstr>
      <vt:lpstr>Functions</vt:lpstr>
      <vt:lpstr>Functions (cont)</vt:lpstr>
      <vt:lpstr>Functions (cont)</vt:lpstr>
      <vt:lpstr>Functions Represented by Formulae</vt:lpstr>
      <vt:lpstr>Functions Without Formulae</vt:lpstr>
      <vt:lpstr>Identity Function</vt:lpstr>
      <vt:lpstr>Composition</vt:lpstr>
      <vt:lpstr>Composition</vt:lpstr>
      <vt:lpstr>Special Types of Functions</vt:lpstr>
      <vt:lpstr>Onto Functions</vt:lpstr>
      <vt:lpstr>One-to-One Functions</vt:lpstr>
      <vt:lpstr>Bijection</vt:lpstr>
      <vt:lpstr>Theorem of Functions</vt:lpstr>
      <vt:lpstr>More Theorems of Functions</vt:lpstr>
      <vt:lpstr>More Theorems of Functions (cont)</vt:lpstr>
      <vt:lpstr>Key Concepts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Opening Lecture</dc:title>
  <dc:creator>Bill</dc:creator>
  <cp:lastModifiedBy>Bill</cp:lastModifiedBy>
  <cp:revision>78</cp:revision>
  <cp:lastPrinted>1601-01-01T00:00:00Z</cp:lastPrinted>
  <dcterms:created xsi:type="dcterms:W3CDTF">2003-01-26T23:29:36Z</dcterms:created>
  <dcterms:modified xsi:type="dcterms:W3CDTF">2014-09-26T00:05:23Z</dcterms:modified>
</cp:coreProperties>
</file>